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301" r:id="rId2"/>
    <p:sldId id="257" r:id="rId3"/>
    <p:sldId id="275" r:id="rId4"/>
    <p:sldId id="276" r:id="rId5"/>
    <p:sldId id="277" r:id="rId6"/>
    <p:sldId id="278" r:id="rId7"/>
    <p:sldId id="279" r:id="rId8"/>
    <p:sldId id="258" r:id="rId9"/>
    <p:sldId id="259" r:id="rId10"/>
    <p:sldId id="260" r:id="rId11"/>
    <p:sldId id="261" r:id="rId12"/>
    <p:sldId id="262" r:id="rId13"/>
    <p:sldId id="263" r:id="rId14"/>
    <p:sldId id="264" r:id="rId15"/>
    <p:sldId id="265" r:id="rId16"/>
    <p:sldId id="266" r:id="rId17"/>
    <p:sldId id="267" r:id="rId18"/>
    <p:sldId id="280" r:id="rId19"/>
    <p:sldId id="281" r:id="rId20"/>
    <p:sldId id="282" r:id="rId21"/>
    <p:sldId id="283" r:id="rId22"/>
    <p:sldId id="268" r:id="rId23"/>
    <p:sldId id="269" r:id="rId24"/>
    <p:sldId id="270" r:id="rId25"/>
    <p:sldId id="271" r:id="rId26"/>
    <p:sldId id="272" r:id="rId27"/>
    <p:sldId id="273" r:id="rId28"/>
    <p:sldId id="274"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266CC68E-9726-4913-9ADB-6B7A85094E42}">
          <p14:sldIdLst>
            <p14:sldId id="301"/>
            <p14:sldId id="257"/>
            <p14:sldId id="275"/>
            <p14:sldId id="276"/>
            <p14:sldId id="277"/>
            <p14:sldId id="278"/>
            <p14:sldId id="279"/>
            <p14:sldId id="258"/>
            <p14:sldId id="259"/>
            <p14:sldId id="260"/>
            <p14:sldId id="261"/>
            <p14:sldId id="262"/>
            <p14:sldId id="263"/>
            <p14:sldId id="264"/>
            <p14:sldId id="265"/>
            <p14:sldId id="266"/>
            <p14:sldId id="267"/>
            <p14:sldId id="280"/>
            <p14:sldId id="281"/>
            <p14:sldId id="282"/>
            <p14:sldId id="283"/>
            <p14:sldId id="268"/>
            <p14:sldId id="269"/>
            <p14:sldId id="270"/>
            <p14:sldId id="271"/>
            <p14:sldId id="272"/>
            <p14:sldId id="273"/>
            <p14:sldId id="274"/>
            <p14:sldId id="284"/>
            <p14:sldId id="285"/>
            <p14:sldId id="286"/>
            <p14:sldId id="287"/>
            <p14:sldId id="288"/>
            <p14:sldId id="289"/>
            <p14:sldId id="290"/>
            <p14:sldId id="291"/>
            <p14:sldId id="292"/>
            <p14:sldId id="293"/>
            <p14:sldId id="294"/>
            <p14:sldId id="295"/>
            <p14:sldId id="296"/>
          </p14:sldIdLst>
        </p14:section>
        <p14:section name="Seção sem Título" id="{4068DD45-9A16-4EE4-9155-6F0FA8F00D95}">
          <p14:sldIdLst>
            <p14:sldId id="297"/>
            <p14:sldId id="298"/>
            <p14:sldId id="299"/>
            <p14:sldId id="3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Estilo Médio 1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édio 4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Estilo Médio 4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1" autoAdjust="0"/>
    <p:restoredTop sz="93594" autoAdjust="0"/>
  </p:normalViewPr>
  <p:slideViewPr>
    <p:cSldViewPr>
      <p:cViewPr varScale="1">
        <p:scale>
          <a:sx n="65" d="100"/>
          <a:sy n="65" d="100"/>
        </p:scale>
        <p:origin x="-1428" y="-102"/>
      </p:cViewPr>
      <p:guideLst>
        <p:guide orient="horz" pos="2160"/>
        <p:guide pos="2880"/>
      </p:guideLst>
    </p:cSldViewPr>
  </p:slideViewPr>
  <p:notesTextViewPr>
    <p:cViewPr>
      <p:scale>
        <a:sx n="1" d="1"/>
        <a:sy n="1" d="1"/>
      </p:scale>
      <p:origin x="0" y="0"/>
    </p:cViewPr>
  </p:notesTextViewPr>
  <p:sorterViewPr>
    <p:cViewPr>
      <p:scale>
        <a:sx n="100" d="100"/>
        <a:sy n="100" d="100"/>
      </p:scale>
      <p:origin x="0" y="57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2CD887-3496-40DA-86C5-03680A3D5FFC}" type="datetimeFigureOut">
              <a:rPr lang="pt-BR" smtClean="0"/>
              <a:t>18/02/2015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0A7A16-62D2-4AE1-9D27-654839E9F380}" type="slidenum">
              <a:rPr lang="pt-BR" smtClean="0"/>
              <a:t>‹nº›</a:t>
            </a:fld>
            <a:endParaRPr lang="pt-BR"/>
          </a:p>
        </p:txBody>
      </p:sp>
    </p:spTree>
    <p:extLst>
      <p:ext uri="{BB962C8B-B14F-4D97-AF65-F5344CB8AC3E}">
        <p14:creationId xmlns:p14="http://schemas.microsoft.com/office/powerpoint/2010/main" val="76803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FE35D86C-5149-43A0-B18B-FF6E39277D76}" type="datetimeFigureOut">
              <a:rPr lang="pt-BR" smtClean="0"/>
              <a:t>18/02/2015</a:t>
            </a:fld>
            <a:endParaRPr lang="pt-B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pt-B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9EA4E84-09D5-40D2-A735-D0FB9175341C}" type="slidenum">
              <a:rPr lang="pt-BR" smtClean="0"/>
              <a:t>‹nº›</a:t>
            </a:fld>
            <a:endParaRPr lang="pt-BR"/>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pt-BR" smtClean="0"/>
              <a:t>Clique para editar o título mestre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nchor="ct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FE35D86C-5149-43A0-B18B-FF6E39277D76}" type="datetimeFigureOut">
              <a:rPr lang="pt-BR" smtClean="0"/>
              <a:t>18/02/2015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EA4E84-09D5-40D2-A735-D0FB9175341C}" type="slidenum">
              <a:rPr lang="pt-BR" smtClean="0"/>
              <a:t>‹nº›</a:t>
            </a:fld>
            <a:endParaRPr lang="pt-BR"/>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FE35D86C-5149-43A0-B18B-FF6E39277D76}" type="datetimeFigureOut">
              <a:rPr lang="pt-BR" smtClean="0"/>
              <a:t>18/02/2015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EA4E84-09D5-40D2-A735-D0FB9175341C}" type="slidenum">
              <a:rPr lang="pt-BR" smtClean="0"/>
              <a:t>‹nº›</a:t>
            </a:fld>
            <a:endParaRPr lang="pt-BR"/>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FE35D86C-5149-43A0-B18B-FF6E39277D76}" type="datetimeFigureOut">
              <a:rPr lang="pt-BR" smtClean="0"/>
              <a:t>18/02/2015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EA4E84-09D5-40D2-A735-D0FB9175341C}" type="slidenum">
              <a:rPr lang="pt-BR" smtClean="0"/>
              <a:t>‹nº›</a:t>
            </a:fld>
            <a:endParaRPr lang="pt-BR"/>
          </a:p>
        </p:txBody>
      </p:sp>
      <p:sp>
        <p:nvSpPr>
          <p:cNvPr id="11" name="Title 10"/>
          <p:cNvSpPr>
            <a:spLocks noGrp="1"/>
          </p:cNvSpPr>
          <p:nvPr>
            <p:ph type="title"/>
          </p:nvPr>
        </p:nvSpPr>
        <p:spPr/>
        <p:txBody>
          <a:bodyPr/>
          <a:lstStyle/>
          <a:p>
            <a:r>
              <a:rPr lang="pt-BR" smtClean="0"/>
              <a:t>Clique para editar o título mestre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FE35D86C-5149-43A0-B18B-FF6E39277D76}" type="datetimeFigureOut">
              <a:rPr lang="pt-BR" smtClean="0"/>
              <a:t>18/02/2015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EA4E84-09D5-40D2-A735-D0FB9175341C}" type="slidenum">
              <a:rPr lang="pt-BR" smtClean="0"/>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E35D86C-5149-43A0-B18B-FF6E39277D76}" type="datetimeFigureOut">
              <a:rPr lang="pt-BR" smtClean="0"/>
              <a:t>18/02/2015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EA4E84-09D5-40D2-A735-D0FB9175341C}" type="slidenum">
              <a:rPr lang="pt-BR" smtClean="0"/>
              <a:t>‹nº›</a:t>
            </a:fld>
            <a:endParaRPr lang="pt-BR"/>
          </a:p>
        </p:txBody>
      </p:sp>
      <p:sp>
        <p:nvSpPr>
          <p:cNvPr id="12" name="Title 11"/>
          <p:cNvSpPr>
            <a:spLocks noGrp="1"/>
          </p:cNvSpPr>
          <p:nvPr>
            <p:ph type="title"/>
          </p:nvPr>
        </p:nvSpPr>
        <p:spPr/>
        <p:txBody>
          <a:bodyPr/>
          <a:lstStyle>
            <a:lvl1pPr>
              <a:defRPr>
                <a:solidFill>
                  <a:schemeClr val="tx2"/>
                </a:solidFill>
              </a:defRPr>
            </a:lvl1pPr>
          </a:lstStyle>
          <a:p>
            <a:r>
              <a:rPr lang="pt-BR" smtClean="0"/>
              <a:t>Clique para editar o título mestre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FE35D86C-5149-43A0-B18B-FF6E39277D76}" type="datetimeFigureOut">
              <a:rPr lang="pt-BR" smtClean="0"/>
              <a:t>18/02/2015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9EA4E84-09D5-40D2-A735-D0FB9175341C}" type="slidenum">
              <a:rPr lang="pt-BR" smtClean="0"/>
              <a:t>‹nº›</a:t>
            </a:fld>
            <a:endParaRPr lang="pt-BR"/>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FE35D86C-5149-43A0-B18B-FF6E39277D76}" type="datetimeFigureOut">
              <a:rPr lang="pt-BR" smtClean="0"/>
              <a:t>18/02/2015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9EA4E84-09D5-40D2-A735-D0FB9175341C}" type="slidenum">
              <a:rPr lang="pt-BR" smtClean="0"/>
              <a:t>‹nº›</a:t>
            </a:fld>
            <a:endParaRPr lang="pt-BR"/>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35D86C-5149-43A0-B18B-FF6E39277D76}" type="datetimeFigureOut">
              <a:rPr lang="pt-BR" smtClean="0"/>
              <a:t>18/02/2015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9EA4E84-09D5-40D2-A735-D0FB9175341C}"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pt-BR" smtClean="0"/>
              <a:t>Clique para editar o título mestre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5D86C-5149-43A0-B18B-FF6E39277D76}" type="datetimeFigureOut">
              <a:rPr lang="pt-BR" smtClean="0"/>
              <a:t>18/02/2015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EA4E84-09D5-40D2-A735-D0FB9175341C}"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pt-BR" smtClean="0"/>
              <a:t>Clique para editar o título mestre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5D86C-5149-43A0-B18B-FF6E39277D76}" type="datetimeFigureOut">
              <a:rPr lang="pt-BR" smtClean="0"/>
              <a:t>18/02/2015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EA4E84-09D5-40D2-A735-D0FB9175341C}"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FE35D86C-5149-43A0-B18B-FF6E39277D76}" type="datetimeFigureOut">
              <a:rPr lang="pt-BR" smtClean="0"/>
              <a:t>18/02/2015</a:t>
            </a:fld>
            <a:endParaRPr lang="pt-BR"/>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pt-BR"/>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19EA4E84-09D5-40D2-A735-D0FB9175341C}"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5536" y="2425392"/>
            <a:ext cx="8352927" cy="2011720"/>
          </a:xfrm>
        </p:spPr>
        <p:txBody>
          <a:bodyPr>
            <a:normAutofit/>
          </a:bodyPr>
          <a:lstStyle/>
          <a:p>
            <a:r>
              <a:rPr lang="pt-BR" sz="6000" dirty="0" smtClean="0"/>
              <a:t>Sistemas Operacionais</a:t>
            </a:r>
            <a:endParaRPr lang="pt-BR" sz="6000" dirty="0"/>
          </a:p>
        </p:txBody>
      </p:sp>
      <p:sp>
        <p:nvSpPr>
          <p:cNvPr id="3" name="Subtítulo 2"/>
          <p:cNvSpPr>
            <a:spLocks noGrp="1"/>
          </p:cNvSpPr>
          <p:nvPr>
            <p:ph type="subTitle" idx="1"/>
          </p:nvPr>
        </p:nvSpPr>
        <p:spPr>
          <a:xfrm>
            <a:off x="1356979" y="4581128"/>
            <a:ext cx="6400800" cy="1752600"/>
          </a:xfrm>
        </p:spPr>
        <p:txBody>
          <a:bodyPr/>
          <a:lstStyle/>
          <a:p>
            <a:r>
              <a:rPr lang="pt-BR" dirty="0" smtClean="0"/>
              <a:t>Professora: Flávia Balbino da Costa</a:t>
            </a:r>
          </a:p>
          <a:p>
            <a:r>
              <a:rPr lang="pt-BR" dirty="0" smtClean="0"/>
              <a:t>Flavia.balbino@yahoo.com.br</a:t>
            </a:r>
            <a:endParaRPr lang="pt-BR"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884" t="8770" r="73909" b="82359"/>
          <a:stretch/>
        </p:blipFill>
        <p:spPr bwMode="auto">
          <a:xfrm>
            <a:off x="2051720" y="1017640"/>
            <a:ext cx="4896544" cy="185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574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2"/>
            </a:pPr>
            <a:r>
              <a:rPr lang="pt-BR" sz="2800" b="1" u="sng" dirty="0" smtClean="0">
                <a:solidFill>
                  <a:srgbClr val="0000FF"/>
                </a:solidFill>
              </a:rPr>
              <a:t>Execução de Programas</a:t>
            </a:r>
            <a:r>
              <a:rPr lang="pt-BR" sz="2800" dirty="0" smtClean="0">
                <a:solidFill>
                  <a:srgbClr val="0000FF"/>
                </a:solidFill>
              </a:rPr>
              <a:t> </a:t>
            </a:r>
            <a:r>
              <a:rPr lang="pt-BR" sz="2800" dirty="0" smtClean="0"/>
              <a:t>– O sistema deverá ser capaz de carregar um programa na memória, executar este programa e encerrá-lo.</a:t>
            </a:r>
          </a:p>
          <a:p>
            <a:pPr marL="514350" indent="-514350">
              <a:lnSpc>
                <a:spcPct val="150000"/>
              </a:lnSpc>
              <a:buFont typeface="+mj-lt"/>
              <a:buAutoNum type="alphaLcParenR" startAt="2"/>
            </a:pPr>
            <a:r>
              <a:rPr lang="pt-BR" sz="2800" b="1" u="sng" dirty="0" smtClean="0">
                <a:solidFill>
                  <a:srgbClr val="0000FF"/>
                </a:solidFill>
              </a:rPr>
              <a:t>Operações de I/O</a:t>
            </a:r>
            <a:r>
              <a:rPr lang="pt-BR" sz="2800" b="1" dirty="0"/>
              <a:t> </a:t>
            </a:r>
            <a:r>
              <a:rPr lang="pt-BR" sz="2800" dirty="0" smtClean="0"/>
              <a:t>– por eficiência e proteção, geralmente, os usuários não podem controlar os dispositivos de I/O diretamente. O sistema operacional deve fornecer um meio de execução de operações de I/O.</a:t>
            </a:r>
            <a:endParaRPr lang="pt-BR" sz="2800" b="1" dirty="0" smtClean="0"/>
          </a:p>
          <a:p>
            <a:pPr marL="896938" indent="-365125">
              <a:buFont typeface="Wingdings" panose="05000000000000000000" pitchFamily="2" charset="2"/>
              <a:buChar char="q"/>
            </a:pPr>
            <a:endParaRPr lang="pt-BR" sz="2800" b="1" i="1"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942428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4"/>
            </a:pPr>
            <a:r>
              <a:rPr lang="pt-BR" sz="2800" b="1" u="sng" dirty="0" smtClean="0">
                <a:solidFill>
                  <a:srgbClr val="0000FF"/>
                </a:solidFill>
              </a:rPr>
              <a:t>Manipulação do sistema de arquivos</a:t>
            </a:r>
            <a:r>
              <a:rPr lang="pt-BR" sz="2800" dirty="0" smtClean="0">
                <a:solidFill>
                  <a:srgbClr val="0000FF"/>
                </a:solidFill>
              </a:rPr>
              <a:t> </a:t>
            </a:r>
            <a:r>
              <a:rPr lang="pt-BR" sz="2800" dirty="0" smtClean="0"/>
              <a:t>– Os programas precisam ler e gravar arquivos e diretórios, assim como excluí-los, fazer buscas ou listar informações dos mesmos.   Muitos sistemas operacionais fornecem vários sistemas de arquivos que permitem a manipulação destes, assim como oferecem recursos específicos de permissões de acesso.</a:t>
            </a:r>
            <a:endParaRPr lang="pt-BR" sz="2800" b="1" i="1"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4002744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5"/>
            </a:pPr>
            <a:r>
              <a:rPr lang="pt-BR" sz="2800" b="1" u="sng" dirty="0" smtClean="0">
                <a:solidFill>
                  <a:srgbClr val="0000FF"/>
                </a:solidFill>
              </a:rPr>
              <a:t>Comunicações</a:t>
            </a:r>
            <a:r>
              <a:rPr lang="pt-BR" sz="2800" dirty="0" smtClean="0">
                <a:solidFill>
                  <a:srgbClr val="0000FF"/>
                </a:solidFill>
              </a:rPr>
              <a:t> </a:t>
            </a:r>
            <a:r>
              <a:rPr lang="pt-BR" sz="2800" dirty="0" smtClean="0"/>
              <a:t>– Há muitas situações em que um processo precisar trocar informações com outro processo.  Essa comunicação pode acontecer entre processos que estão sendo executados no mesmo computador ou entre processos sendo executados em máquinas conectadas por uma rede de computadores.</a:t>
            </a:r>
            <a:endParaRPr lang="pt-BR" sz="2800" b="1" i="1"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2652818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6"/>
            </a:pPr>
            <a:r>
              <a:rPr lang="pt-BR" sz="2800" b="1" u="sng" dirty="0" smtClean="0">
                <a:solidFill>
                  <a:srgbClr val="0000FF"/>
                </a:solidFill>
              </a:rPr>
              <a:t>Detecção de erros</a:t>
            </a:r>
            <a:r>
              <a:rPr lang="pt-BR" sz="2800" b="1" dirty="0" smtClean="0">
                <a:solidFill>
                  <a:srgbClr val="0000FF"/>
                </a:solidFill>
              </a:rPr>
              <a:t> </a:t>
            </a:r>
            <a:r>
              <a:rPr lang="pt-BR" sz="2800" dirty="0" smtClean="0"/>
              <a:t>– Os erros podem acontecer no hardware da CPU, memória, em dispositivos de I/O ou no programa do usuário.</a:t>
            </a:r>
            <a:r>
              <a:rPr lang="pt-BR" sz="2800" b="1" i="1" dirty="0"/>
              <a:t> </a:t>
            </a:r>
            <a:r>
              <a:rPr lang="pt-BR" sz="2800" dirty="0" smtClean="0"/>
              <a:t>Para cada tipo de erro, o sistema operacional deve tomar as medidas apropriadas para assegurar o processamento correto e consistente.</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223044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7"/>
            </a:pPr>
            <a:r>
              <a:rPr lang="pt-BR" sz="2800" b="1" u="sng" dirty="0" smtClean="0">
                <a:solidFill>
                  <a:srgbClr val="0000FF"/>
                </a:solidFill>
              </a:rPr>
              <a:t>Alocação de recursos</a:t>
            </a:r>
            <a:r>
              <a:rPr lang="pt-BR" sz="2800" b="1" dirty="0" smtClean="0">
                <a:solidFill>
                  <a:srgbClr val="0000FF"/>
                </a:solidFill>
              </a:rPr>
              <a:t> </a:t>
            </a:r>
            <a:r>
              <a:rPr lang="pt-BR" sz="2800" dirty="0" smtClean="0"/>
              <a:t>– Quando há muitos usuários ou </a:t>
            </a:r>
            <a:r>
              <a:rPr lang="pt-BR" sz="2800" dirty="0" err="1" smtClean="0"/>
              <a:t>jobs</a:t>
            </a:r>
            <a:r>
              <a:rPr lang="pt-BR" sz="2800" dirty="0" smtClean="0"/>
              <a:t> ativos ao mesmo tempo, o sistema operacional faz a alocação dos recursos para cada um deles. Estes são os recursos:</a:t>
            </a:r>
          </a:p>
          <a:p>
            <a:pPr marL="719138" indent="-365125">
              <a:buFont typeface="Wingdings" panose="05000000000000000000" pitchFamily="2" charset="2"/>
              <a:buChar char="§"/>
            </a:pPr>
            <a:r>
              <a:rPr lang="pt-BR" sz="2800" dirty="0" smtClean="0"/>
              <a:t>Ciclos da CPU (velocidade, </a:t>
            </a:r>
            <a:r>
              <a:rPr lang="pt-BR" sz="2800" dirty="0" err="1" smtClean="0"/>
              <a:t>qtd</a:t>
            </a:r>
            <a:r>
              <a:rPr lang="pt-BR" sz="2800" dirty="0" smtClean="0"/>
              <a:t>. de registradores);</a:t>
            </a:r>
          </a:p>
          <a:p>
            <a:pPr marL="719138" indent="-365125">
              <a:buFont typeface="Wingdings" panose="05000000000000000000" pitchFamily="2" charset="2"/>
              <a:buChar char="§"/>
            </a:pPr>
            <a:r>
              <a:rPr lang="pt-BR" sz="2800" dirty="0" smtClean="0"/>
              <a:t>Memória principal;</a:t>
            </a:r>
          </a:p>
          <a:p>
            <a:pPr marL="719138" indent="-365125">
              <a:buFont typeface="Wingdings" panose="05000000000000000000" pitchFamily="2" charset="2"/>
              <a:buChar char="§"/>
            </a:pPr>
            <a:r>
              <a:rPr lang="pt-BR" sz="2800" dirty="0" smtClean="0"/>
              <a:t>Armazenamento de arquivos;</a:t>
            </a:r>
          </a:p>
          <a:p>
            <a:pPr marL="719138" indent="-365125">
              <a:buFont typeface="Wingdings" panose="05000000000000000000" pitchFamily="2" charset="2"/>
              <a:buChar char="§"/>
            </a:pPr>
            <a:r>
              <a:rPr lang="pt-BR" sz="2800" dirty="0" smtClean="0"/>
              <a:t>Dispositivos de I/O.</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47029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startAt="8"/>
            </a:pPr>
            <a:r>
              <a:rPr lang="pt-BR" sz="2800" b="1" u="sng" dirty="0" smtClean="0">
                <a:solidFill>
                  <a:srgbClr val="0000FF"/>
                </a:solidFill>
              </a:rPr>
              <a:t>Contabilização</a:t>
            </a:r>
            <a:r>
              <a:rPr lang="pt-BR" sz="2800" b="1" dirty="0" smtClean="0">
                <a:solidFill>
                  <a:srgbClr val="0000FF"/>
                </a:solidFill>
              </a:rPr>
              <a:t> </a:t>
            </a:r>
            <a:r>
              <a:rPr lang="pt-BR" sz="2800" dirty="0" smtClean="0"/>
              <a:t>– Há a necessidade de controlar quais usuários estão utilizando que quantidade e que tipos de recursos do computador. Essa monitoração pode ser usada para:</a:t>
            </a:r>
          </a:p>
          <a:p>
            <a:pPr marL="896938" indent="-365125">
              <a:buFont typeface="Wingdings" panose="05000000000000000000" pitchFamily="2" charset="2"/>
              <a:buChar char="§"/>
            </a:pPr>
            <a:r>
              <a:rPr lang="pt-BR" sz="2800" dirty="0" smtClean="0"/>
              <a:t>Fazer cobrança de usuários (quando necessário);</a:t>
            </a:r>
          </a:p>
          <a:p>
            <a:pPr marL="896938" indent="-365125">
              <a:buFont typeface="Wingdings" panose="05000000000000000000" pitchFamily="2" charset="2"/>
              <a:buChar char="§"/>
            </a:pPr>
            <a:r>
              <a:rPr lang="pt-BR" sz="2800" dirty="0" smtClean="0"/>
              <a:t>Acumulação de estatísticas de uso – poderosa ferramenta para melhorar os serviços de processamento em uma reconfiguração, por exemplo.</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461880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908720"/>
            <a:ext cx="8820472" cy="5832648"/>
          </a:xfrm>
        </p:spPr>
        <p:txBody>
          <a:bodyPr>
            <a:noAutofit/>
          </a:bodyPr>
          <a:lstStyle/>
          <a:p>
            <a:pPr marL="514350" indent="-514350">
              <a:lnSpc>
                <a:spcPct val="150000"/>
              </a:lnSpc>
              <a:buFont typeface="+mj-lt"/>
              <a:buAutoNum type="alphaLcParenR" startAt="9"/>
            </a:pPr>
            <a:r>
              <a:rPr lang="pt-BR" sz="2800" b="1" u="sng" dirty="0" smtClean="0">
                <a:solidFill>
                  <a:srgbClr val="0000FF"/>
                </a:solidFill>
              </a:rPr>
              <a:t>Proteção e Segurança</a:t>
            </a:r>
            <a:r>
              <a:rPr lang="pt-BR" sz="2800" b="1" dirty="0" smtClean="0">
                <a:solidFill>
                  <a:srgbClr val="0000FF"/>
                </a:solidFill>
              </a:rPr>
              <a:t> </a:t>
            </a:r>
            <a:r>
              <a:rPr lang="pt-BR" sz="2800" dirty="0" smtClean="0"/>
              <a:t>– Serve para que haja controle das informações armazenadas em um computador multiusuário ou em rede. </a:t>
            </a:r>
            <a:r>
              <a:rPr lang="pt-BR" sz="2800" b="1" dirty="0" smtClean="0"/>
              <a:t>Proteção </a:t>
            </a:r>
            <a:r>
              <a:rPr lang="pt-BR" sz="2800" dirty="0" smtClean="0"/>
              <a:t>significa garantir que qualquer acesso  a recursos do sistema seja controlado.  </a:t>
            </a:r>
            <a:r>
              <a:rPr lang="pt-BR" sz="2800" b="1" dirty="0" smtClean="0"/>
              <a:t>Segurança </a:t>
            </a:r>
            <a:r>
              <a:rPr lang="pt-BR" sz="2800" dirty="0" smtClean="0"/>
              <a:t>contra invasores também é importante. Autenticação através de senha para gerenciar o uso de recursos, tais como dispositivos de I/O, faz parte dos serviços oferecidos pelo sistema operacional.</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858727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5" name="Imagem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81" t="73118" r="32845" b="5807"/>
          <a:stretch/>
        </p:blipFill>
        <p:spPr>
          <a:xfrm rot="10800000">
            <a:off x="192527" y="1567535"/>
            <a:ext cx="8774494" cy="4660230"/>
          </a:xfrm>
          <a:prstGeom prst="rect">
            <a:avLst/>
          </a:prstGeom>
          <a:ln>
            <a:solidFill>
              <a:srgbClr val="0000FF"/>
            </a:solidFill>
          </a:ln>
        </p:spPr>
      </p:pic>
    </p:spTree>
    <p:extLst>
      <p:ext uri="{BB962C8B-B14F-4D97-AF65-F5344CB8AC3E}">
        <p14:creationId xmlns:p14="http://schemas.microsoft.com/office/powerpoint/2010/main" val="118331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dirty="0" smtClean="0"/>
              <a:t>Com a complexidade da arquitetura de um sistema </a:t>
            </a:r>
            <a:r>
              <a:rPr lang="pt-BR" sz="2800" b="1" u="sng" dirty="0" err="1" smtClean="0"/>
              <a:t>multiprogramável</a:t>
            </a:r>
            <a:r>
              <a:rPr lang="pt-BR" sz="2800" dirty="0" smtClean="0"/>
              <a:t>, é natural que surjam problemas relativos à segurança no inter-relacionamento dos diversos subsistemas. Tais como:</a:t>
            </a:r>
          </a:p>
          <a:p>
            <a:pPr marL="0" indent="0">
              <a:lnSpc>
                <a:spcPct val="150000"/>
              </a:lnSpc>
              <a:spcBef>
                <a:spcPct val="0"/>
              </a:spcBef>
              <a:buNone/>
            </a:pPr>
            <a:endParaRPr lang="pt-BR" sz="2800" dirty="0"/>
          </a:p>
          <a:p>
            <a:pPr marL="0" indent="0">
              <a:lnSpc>
                <a:spcPct val="150000"/>
              </a:lnSpc>
              <a:spcBef>
                <a:spcPct val="0"/>
              </a:spcBef>
              <a:buNone/>
            </a:pPr>
            <a:endParaRPr lang="pt-BR" sz="2800" dirty="0" smtClean="0"/>
          </a:p>
          <a:p>
            <a:pPr marL="0" indent="0">
              <a:lnSpc>
                <a:spcPct val="150000"/>
              </a:lnSpc>
              <a:spcBef>
                <a:spcPct val="0"/>
              </a:spcBef>
              <a:buNone/>
            </a:pPr>
            <a:endParaRPr lang="pt-BR" sz="2800" dirty="0"/>
          </a:p>
          <a:p>
            <a:pPr marL="0" indent="0">
              <a:lnSpc>
                <a:spcPct val="150000"/>
              </a:lnSpc>
              <a:spcBef>
                <a:spcPct val="0"/>
              </a:spcBef>
              <a:buNone/>
            </a:pPr>
            <a:endParaRPr lang="pt-BR" sz="2800" dirty="0" smtClean="0"/>
          </a:p>
          <a:p>
            <a:pPr marL="0" indent="0">
              <a:lnSpc>
                <a:spcPct val="150000"/>
              </a:lnSpc>
              <a:spcBef>
                <a:spcPct val="0"/>
              </a:spcBef>
              <a:buNone/>
            </a:pPr>
            <a:r>
              <a:rPr lang="pt-BR" sz="1800" b="1" dirty="0" smtClean="0">
                <a:solidFill>
                  <a:srgbClr val="0000FF"/>
                </a:solidFill>
              </a:rPr>
              <a:t>Ver página 47 e 48 – livro do Maia</a:t>
            </a:r>
          </a:p>
          <a:p>
            <a:pPr marL="0" indent="0">
              <a:lnSpc>
                <a:spcPct val="150000"/>
              </a:lnSpc>
              <a:spcBef>
                <a:spcPct val="0"/>
              </a:spcBef>
              <a:buNone/>
            </a:pP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4233996115"/>
              </p:ext>
            </p:extLst>
          </p:nvPr>
        </p:nvGraphicFramePr>
        <p:xfrm>
          <a:off x="251520" y="3861048"/>
          <a:ext cx="8568952" cy="1975088"/>
        </p:xfrm>
        <a:graphic>
          <a:graphicData uri="http://schemas.openxmlformats.org/drawingml/2006/table">
            <a:tbl>
              <a:tblPr firstRow="1" bandRow="1">
                <a:tableStyleId>{16D9F66E-5EB9-4882-86FB-DCBF35E3C3E4}</a:tableStyleId>
              </a:tblPr>
              <a:tblGrid>
                <a:gridCol w="8568952"/>
              </a:tblGrid>
              <a:tr h="576064">
                <a:tc>
                  <a:txBody>
                    <a:bodyPr/>
                    <a:lstStyle/>
                    <a:p>
                      <a:r>
                        <a:rPr lang="pt-BR" sz="2400" dirty="0" smtClean="0"/>
                        <a:t>a) Situação</a:t>
                      </a:r>
                      <a:r>
                        <a:rPr lang="pt-BR" sz="2400" baseline="0" dirty="0" smtClean="0"/>
                        <a:t> em que diversos usuários compartilham os mesmos recursos (memória, processador e dispositivos I/O).  </a:t>
                      </a:r>
                      <a:endParaRPr lang="pt-BR" sz="2400" dirty="0"/>
                    </a:p>
                  </a:txBody>
                  <a:tcPr/>
                </a:tc>
              </a:tr>
              <a:tr h="576064">
                <a:tc>
                  <a:txBody>
                    <a:bodyPr/>
                    <a:lstStyle/>
                    <a:p>
                      <a:r>
                        <a:rPr lang="pt-BR" sz="2400" dirty="0" smtClean="0"/>
                        <a:t>b) Compartilhamento</a:t>
                      </a:r>
                      <a:r>
                        <a:rPr lang="pt-BR" sz="2400" baseline="0" dirty="0" smtClean="0"/>
                        <a:t> do processador por vários programas.</a:t>
                      </a:r>
                      <a:endParaRPr lang="pt-BR" sz="2400" dirty="0"/>
                    </a:p>
                  </a:txBody>
                  <a:tcPr/>
                </a:tc>
              </a:tr>
              <a:tr h="576064">
                <a:tc>
                  <a:txBody>
                    <a:bodyPr/>
                    <a:lstStyle/>
                    <a:p>
                      <a:r>
                        <a:rPr lang="pt-BR" sz="2400" dirty="0" smtClean="0"/>
                        <a:t>c) Armazenamento</a:t>
                      </a:r>
                      <a:r>
                        <a:rPr lang="pt-BR" sz="2400" baseline="0" dirty="0" smtClean="0"/>
                        <a:t> compartilhado da memória de massa.</a:t>
                      </a:r>
                      <a:endParaRPr lang="pt-BR" sz="2400" dirty="0"/>
                    </a:p>
                  </a:txBody>
                  <a:tcPr/>
                </a:tc>
              </a:tr>
            </a:tbl>
          </a:graphicData>
        </a:graphic>
      </p:graphicFrame>
      <p:cxnSp>
        <p:nvCxnSpPr>
          <p:cNvPr id="6" name="Conector de seta reta 5"/>
          <p:cNvCxnSpPr/>
          <p:nvPr/>
        </p:nvCxnSpPr>
        <p:spPr>
          <a:xfrm flipV="1">
            <a:off x="3779912" y="5877272"/>
            <a:ext cx="0" cy="576064"/>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303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A estrutura do núcleo do sistema operacional, ou seja, a maneira com o código do sistema é organizado e o inter-relacionamento de seus diversos componentes, pode variar conforme a concepção do projeto.</a:t>
            </a:r>
          </a:p>
          <a:p>
            <a:pPr marL="0" indent="0">
              <a:lnSpc>
                <a:spcPct val="150000"/>
              </a:lnSpc>
              <a:buNone/>
            </a:pPr>
            <a:r>
              <a:rPr lang="pt-BR" sz="2800" dirty="0" smtClean="0"/>
              <a:t>A seguir, serão abordadas as principais estruturas dos sistemas operacionais:</a:t>
            </a:r>
          </a:p>
          <a:p>
            <a:pPr marL="514350" indent="-514350">
              <a:buAutoNum type="arabicParenR"/>
            </a:pPr>
            <a:r>
              <a:rPr lang="pt-BR" sz="2800" dirty="0" smtClean="0">
                <a:solidFill>
                  <a:srgbClr val="0000FF"/>
                </a:solidFill>
              </a:rPr>
              <a:t>Estrutura monolítica</a:t>
            </a:r>
          </a:p>
          <a:p>
            <a:pPr marL="514350" indent="-514350">
              <a:buAutoNum type="arabicParenR"/>
            </a:pPr>
            <a:r>
              <a:rPr lang="pt-BR" sz="2800" dirty="0">
                <a:solidFill>
                  <a:srgbClr val="0000FF"/>
                </a:solidFill>
              </a:rPr>
              <a:t>Estrutura em </a:t>
            </a:r>
            <a:r>
              <a:rPr lang="pt-BR" sz="2800" dirty="0" smtClean="0">
                <a:solidFill>
                  <a:srgbClr val="0000FF"/>
                </a:solidFill>
              </a:rPr>
              <a:t>camadas</a:t>
            </a:r>
          </a:p>
          <a:p>
            <a:pPr marL="514350" indent="-514350">
              <a:buAutoNum type="arabicParenR"/>
            </a:pPr>
            <a:r>
              <a:rPr lang="pt-BR" sz="2800" dirty="0">
                <a:solidFill>
                  <a:srgbClr val="0000FF"/>
                </a:solidFill>
              </a:rPr>
              <a:t>Estrutura </a:t>
            </a:r>
            <a:r>
              <a:rPr lang="pt-BR" sz="2800" dirty="0" err="1" smtClean="0">
                <a:solidFill>
                  <a:srgbClr val="0000FF"/>
                </a:solidFill>
              </a:rPr>
              <a:t>microkernel</a:t>
            </a:r>
            <a:r>
              <a:rPr lang="pt-BR" sz="2800" dirty="0" smtClean="0">
                <a:solidFill>
                  <a:srgbClr val="0000FF"/>
                </a:solidFill>
              </a:rPr>
              <a:t>.</a:t>
            </a:r>
            <a:endParaRPr lang="pt-BR" sz="2800" dirty="0">
              <a:solidFill>
                <a:srgbClr val="0000FF"/>
              </a:solidFill>
            </a:endParaRP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2503496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099" y="172160"/>
            <a:ext cx="8928992" cy="6065152"/>
          </a:xfrm>
        </p:spPr>
        <p:txBody>
          <a:bodyPr>
            <a:normAutofit/>
          </a:bodyPr>
          <a:lstStyle/>
          <a:p>
            <a:r>
              <a:rPr lang="pt-BR" b="1" dirty="0" smtClean="0">
                <a:solidFill>
                  <a:srgbClr val="FF0000"/>
                </a:solidFill>
              </a:rPr>
              <a:t>Unidade 1</a:t>
            </a:r>
            <a:r>
              <a:rPr lang="pt-BR" dirty="0" smtClean="0"/>
              <a:t/>
            </a:r>
            <a:br>
              <a:rPr lang="pt-BR" dirty="0" smtClean="0"/>
            </a:br>
            <a:r>
              <a:rPr lang="pt-BR" dirty="0" smtClean="0"/>
              <a:t>Introdução ao Sistema Operacional</a:t>
            </a:r>
            <a:endParaRPr lang="pt-BR" dirty="0"/>
          </a:p>
        </p:txBody>
      </p:sp>
    </p:spTree>
    <p:extLst>
      <p:ext uri="{BB962C8B-B14F-4D97-AF65-F5344CB8AC3E}">
        <p14:creationId xmlns:p14="http://schemas.microsoft.com/office/powerpoint/2010/main" val="2769480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b="1" u="sng" dirty="0" smtClean="0">
                <a:solidFill>
                  <a:srgbClr val="0000FF"/>
                </a:solidFill>
                <a:latin typeface="+mj-lt"/>
                <a:ea typeface="+mj-ea"/>
                <a:cs typeface="+mj-cs"/>
              </a:rPr>
              <a:t>1.3.2) Estrutura monolítica</a:t>
            </a:r>
            <a:endParaRPr lang="pt-BR" sz="2800" b="1" u="sng" dirty="0">
              <a:solidFill>
                <a:srgbClr val="0000FF"/>
              </a:solidFill>
              <a:latin typeface="+mj-lt"/>
              <a:ea typeface="+mj-ea"/>
              <a:cs typeface="+mj-cs"/>
            </a:endParaRPr>
          </a:p>
          <a:p>
            <a:pPr marL="0" indent="0">
              <a:lnSpc>
                <a:spcPct val="150000"/>
              </a:lnSpc>
              <a:buNone/>
            </a:pPr>
            <a:r>
              <a:rPr lang="pt-BR" sz="2800" dirty="0" smtClean="0"/>
              <a:t>A estrutura monolítica pode ser comparada com uma aplicação formada por vários módulos que são compilados separadamente depois </a:t>
            </a:r>
            <a:r>
              <a:rPr lang="pt-BR" sz="2800" dirty="0" err="1" smtClean="0"/>
              <a:t>linkados</a:t>
            </a:r>
            <a:r>
              <a:rPr lang="pt-BR" sz="2800" dirty="0" smtClean="0"/>
              <a:t>, formando um grande e único programa executável, </a:t>
            </a:r>
            <a:r>
              <a:rPr lang="pt-BR" sz="2800" b="1" u="sng" dirty="0" smtClean="0"/>
              <a:t>onde os módulos podem interagir livremente</a:t>
            </a:r>
            <a:r>
              <a:rPr lang="pt-BR" sz="2800" dirty="0" smtClean="0"/>
              <a:t>.</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020297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5" name="Espaço Reservado para Conteúdo 4"/>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l="18620" t="37792" r="37448" b="27602"/>
          <a:stretch/>
        </p:blipFill>
        <p:spPr>
          <a:xfrm rot="10800000">
            <a:off x="2123727" y="1137760"/>
            <a:ext cx="5040560" cy="5460608"/>
          </a:xfrm>
          <a:ln>
            <a:solidFill>
              <a:srgbClr val="0000FF"/>
            </a:solidFill>
          </a:ln>
        </p:spPr>
      </p:pic>
    </p:spTree>
    <p:extLst>
      <p:ext uri="{BB962C8B-B14F-4D97-AF65-F5344CB8AC3E}">
        <p14:creationId xmlns:p14="http://schemas.microsoft.com/office/powerpoint/2010/main" val="4232231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Muitos sistemas operacionais não têm estruturas bem definidas.  Geralmente esses sistemas começam como sistemas pequenos, simples e limitados e então crescem para além de seu escopo original.</a:t>
            </a:r>
          </a:p>
          <a:p>
            <a:pPr marL="0" indent="0">
              <a:lnSpc>
                <a:spcPct val="150000"/>
              </a:lnSpc>
              <a:buNone/>
            </a:pPr>
            <a:r>
              <a:rPr lang="pt-BR" sz="2800" dirty="0" smtClean="0"/>
              <a:t>O </a:t>
            </a:r>
            <a:r>
              <a:rPr lang="pt-BR" sz="2800" b="1" dirty="0" smtClean="0">
                <a:solidFill>
                  <a:srgbClr val="0000FF"/>
                </a:solidFill>
              </a:rPr>
              <a:t>MS-DOS</a:t>
            </a:r>
            <a:r>
              <a:rPr lang="pt-BR" sz="2800" dirty="0" smtClean="0"/>
              <a:t> foi criado para fornecer o máximo de funcionalidade no menor espaço.  Ele não foi dividido cuidadosamente em módulos.</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320714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0" indent="0">
              <a:lnSpc>
                <a:spcPct val="150000"/>
              </a:lnSpc>
              <a:buNone/>
            </a:pPr>
            <a:r>
              <a:rPr lang="pt-BR" sz="2800" dirty="0" smtClean="0"/>
              <a:t>Estrutura monolítica do MS-DOS:</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4" name="Imagem 3"/>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53254" t="15914" r="15100" b="62150"/>
          <a:stretch/>
        </p:blipFill>
        <p:spPr>
          <a:xfrm>
            <a:off x="2003150" y="2060848"/>
            <a:ext cx="4752528" cy="4530444"/>
          </a:xfrm>
          <a:prstGeom prst="rect">
            <a:avLst/>
          </a:prstGeom>
          <a:ln>
            <a:solidFill>
              <a:srgbClr val="0000FF"/>
            </a:solidFill>
          </a:ln>
        </p:spPr>
      </p:pic>
    </p:spTree>
    <p:extLst>
      <p:ext uri="{BB962C8B-B14F-4D97-AF65-F5344CB8AC3E}">
        <p14:creationId xmlns:p14="http://schemas.microsoft.com/office/powerpoint/2010/main" val="3278743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844965381"/>
              </p:ext>
            </p:extLst>
          </p:nvPr>
        </p:nvGraphicFramePr>
        <p:xfrm>
          <a:off x="395536" y="1741588"/>
          <a:ext cx="8496944" cy="4908768"/>
        </p:xfrm>
        <a:graphic>
          <a:graphicData uri="http://schemas.openxmlformats.org/drawingml/2006/table">
            <a:tbl>
              <a:tblPr firstRow="1" bandRow="1">
                <a:tableStyleId>{22838BEF-8BB2-4498-84A7-C5851F593DF1}</a:tableStyleId>
              </a:tblPr>
              <a:tblGrid>
                <a:gridCol w="8496944"/>
              </a:tblGrid>
              <a:tr h="720080">
                <a:tc>
                  <a:txBody>
                    <a:bodyPr/>
                    <a:lstStyle/>
                    <a:p>
                      <a:r>
                        <a:rPr lang="pt-BR" sz="2800" b="0" dirty="0" smtClean="0"/>
                        <a:t>a)</a:t>
                      </a:r>
                      <a:r>
                        <a:rPr lang="pt-BR" sz="2800" b="0" baseline="0" dirty="0" smtClean="0"/>
                        <a:t> As interfaces e níveis de funcionalidade não estão bem separados.  </a:t>
                      </a:r>
                      <a:endParaRPr lang="pt-BR" sz="2800" b="0" dirty="0"/>
                    </a:p>
                  </a:txBody>
                  <a:tcPr/>
                </a:tc>
              </a:tr>
              <a:tr h="1296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2800" dirty="0" smtClean="0"/>
                        <a:t>b) O</a:t>
                      </a:r>
                      <a:r>
                        <a:rPr lang="pt-BR" sz="2800" b="0" baseline="0" dirty="0" smtClean="0"/>
                        <a:t>s programas aplicativos podiam acessar as rotinas básicas de I/O para gravar diretamente em tela e em drives de disco.</a:t>
                      </a:r>
                      <a:endParaRPr lang="pt-BR" sz="2800" dirty="0"/>
                    </a:p>
                  </a:txBody>
                  <a:tcPr/>
                </a:tc>
              </a:tr>
              <a:tr h="1296144">
                <a:tc>
                  <a:txBody>
                    <a:bodyPr/>
                    <a:lstStyle/>
                    <a:p>
                      <a:r>
                        <a:rPr lang="pt-BR" sz="2800" dirty="0" smtClean="0"/>
                        <a:t>c) O</a:t>
                      </a:r>
                      <a:r>
                        <a:rPr lang="pt-BR" sz="2800" baseline="0" dirty="0" smtClean="0"/>
                        <a:t> MS-DOS era </a:t>
                      </a:r>
                      <a:r>
                        <a:rPr lang="pt-BR" sz="2800" b="1" baseline="0" dirty="0" smtClean="0"/>
                        <a:t>vulnerável</a:t>
                      </a:r>
                      <a:r>
                        <a:rPr lang="pt-BR" sz="2800" b="0" baseline="0" dirty="0" smtClean="0"/>
                        <a:t> a programas oportunistas.</a:t>
                      </a:r>
                      <a:endParaRPr lang="pt-BR" sz="2800" dirty="0"/>
                    </a:p>
                  </a:txBody>
                  <a:tcPr/>
                </a:tc>
              </a:tr>
              <a:tr h="1296144">
                <a:tc>
                  <a:txBody>
                    <a:bodyPr/>
                    <a:lstStyle/>
                    <a:p>
                      <a:r>
                        <a:rPr lang="pt-BR" sz="2800" dirty="0" smtClean="0"/>
                        <a:t>d) O MS-DOS tinha limitações</a:t>
                      </a:r>
                      <a:r>
                        <a:rPr lang="pt-BR" sz="2800" baseline="0" dirty="0" smtClean="0"/>
                        <a:t> quanto ao hardware da época (Intel 8088).</a:t>
                      </a:r>
                      <a:endParaRPr lang="pt-BR" sz="2800" dirty="0"/>
                    </a:p>
                  </a:txBody>
                  <a:tcPr/>
                </a:tc>
              </a:tr>
            </a:tbl>
          </a:graphicData>
        </a:graphic>
      </p:graphicFrame>
      <p:sp>
        <p:nvSpPr>
          <p:cNvPr id="5" name="Espaço Reservado para Conteúdo 2"/>
          <p:cNvSpPr>
            <a:spLocks noGrp="1"/>
          </p:cNvSpPr>
          <p:nvPr>
            <p:ph idx="1"/>
          </p:nvPr>
        </p:nvSpPr>
        <p:spPr>
          <a:xfrm>
            <a:off x="137000" y="877492"/>
            <a:ext cx="8820472" cy="864096"/>
          </a:xfrm>
        </p:spPr>
        <p:txBody>
          <a:bodyPr>
            <a:noAutofit/>
          </a:bodyPr>
          <a:lstStyle/>
          <a:p>
            <a:pPr marL="0" indent="0">
              <a:lnSpc>
                <a:spcPct val="150000"/>
              </a:lnSpc>
              <a:buNone/>
            </a:pPr>
            <a:r>
              <a:rPr lang="pt-BR" sz="2800" b="1" u="sng" dirty="0" smtClean="0"/>
              <a:t>Características da estrutura monolítica do MS-DOS:</a:t>
            </a:r>
            <a:endParaRPr lang="pt-BR" sz="2800" b="1" u="sng" dirty="0"/>
          </a:p>
        </p:txBody>
      </p:sp>
    </p:spTree>
    <p:extLst>
      <p:ext uri="{BB962C8B-B14F-4D97-AF65-F5344CB8AC3E}">
        <p14:creationId xmlns:p14="http://schemas.microsoft.com/office/powerpoint/2010/main" val="16771584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0" indent="0">
              <a:lnSpc>
                <a:spcPct val="150000"/>
              </a:lnSpc>
              <a:buNone/>
            </a:pPr>
            <a:r>
              <a:rPr lang="pt-BR" sz="2800" dirty="0" smtClean="0"/>
              <a:t>Outro sistema operacional com estrutura limitada era o </a:t>
            </a:r>
            <a:r>
              <a:rPr lang="pt-BR" sz="2800" b="1" dirty="0" smtClean="0">
                <a:solidFill>
                  <a:srgbClr val="0000FF"/>
                </a:solidFill>
              </a:rPr>
              <a:t>UNIX original</a:t>
            </a:r>
            <a:r>
              <a:rPr lang="pt-BR" sz="2800" dirty="0" smtClean="0"/>
              <a:t>.  Este também era limitado pela funcionalidade do hardware.</a:t>
            </a:r>
          </a:p>
          <a:p>
            <a:pPr marL="0" indent="0">
              <a:lnSpc>
                <a:spcPct val="150000"/>
              </a:lnSpc>
              <a:buNone/>
            </a:pPr>
            <a:r>
              <a:rPr lang="pt-BR" sz="2800" dirty="0" smtClean="0"/>
              <a:t>Basicamente ele era composto por duas partes separadas:</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4089786402"/>
              </p:ext>
            </p:extLst>
          </p:nvPr>
        </p:nvGraphicFramePr>
        <p:xfrm>
          <a:off x="2107248" y="4769388"/>
          <a:ext cx="4968552" cy="1440160"/>
        </p:xfrm>
        <a:graphic>
          <a:graphicData uri="http://schemas.openxmlformats.org/drawingml/2006/table">
            <a:tbl>
              <a:tblPr firstRow="1" bandRow="1">
                <a:tableStyleId>{8A107856-5554-42FB-B03E-39F5DBC370BA}</a:tableStyleId>
              </a:tblPr>
              <a:tblGrid>
                <a:gridCol w="4968552"/>
              </a:tblGrid>
              <a:tr h="720080">
                <a:tc>
                  <a:txBody>
                    <a:bodyPr/>
                    <a:lstStyle/>
                    <a:p>
                      <a:pPr algn="ctr"/>
                      <a:r>
                        <a:rPr lang="pt-BR" sz="3200" dirty="0" err="1" smtClean="0"/>
                        <a:t>Kernel</a:t>
                      </a:r>
                      <a:endParaRPr lang="pt-BR" sz="3200" dirty="0"/>
                    </a:p>
                  </a:txBody>
                  <a:tcPr/>
                </a:tc>
              </a:tr>
              <a:tr h="720080">
                <a:tc>
                  <a:txBody>
                    <a:bodyPr/>
                    <a:lstStyle/>
                    <a:p>
                      <a:pPr algn="ctr"/>
                      <a:r>
                        <a:rPr lang="pt-BR" sz="3200" dirty="0" smtClean="0"/>
                        <a:t>Programas</a:t>
                      </a:r>
                      <a:r>
                        <a:rPr lang="pt-BR" sz="3200" baseline="0" dirty="0" smtClean="0"/>
                        <a:t> do sistema</a:t>
                      </a:r>
                      <a:endParaRPr lang="pt-BR" sz="3200" dirty="0"/>
                    </a:p>
                  </a:txBody>
                  <a:tcPr/>
                </a:tc>
              </a:tr>
            </a:tbl>
          </a:graphicData>
        </a:graphic>
      </p:graphicFrame>
    </p:spTree>
    <p:extLst>
      <p:ext uri="{BB962C8B-B14F-4D97-AF65-F5344CB8AC3E}">
        <p14:creationId xmlns:p14="http://schemas.microsoft.com/office/powerpoint/2010/main" val="503631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57791" y="1100469"/>
            <a:ext cx="8820472" cy="5589240"/>
          </a:xfrm>
        </p:spPr>
        <p:txBody>
          <a:bodyPr>
            <a:noAutofit/>
          </a:bodyPr>
          <a:lstStyle/>
          <a:p>
            <a:pPr marL="0" indent="0">
              <a:lnSpc>
                <a:spcPct val="150000"/>
              </a:lnSpc>
              <a:buNone/>
            </a:pPr>
            <a:r>
              <a:rPr lang="pt-BR" sz="2800" dirty="0" smtClean="0"/>
              <a:t>O </a:t>
            </a:r>
            <a:r>
              <a:rPr lang="pt-BR" sz="2800" dirty="0" err="1" smtClean="0"/>
              <a:t>Kernel</a:t>
            </a:r>
            <a:r>
              <a:rPr lang="pt-BR" sz="2800" dirty="0" smtClean="0"/>
              <a:t> do sistema UNIX era separado em uma série de interfaces e drivers de dispositivo.</a:t>
            </a:r>
          </a:p>
          <a:p>
            <a:pPr marL="0" indent="0">
              <a:lnSpc>
                <a:spcPct val="150000"/>
              </a:lnSpc>
              <a:buNone/>
            </a:pP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5" name="Imagem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6227" t="73356" r="42310" b="3226"/>
          <a:stretch/>
        </p:blipFill>
        <p:spPr>
          <a:xfrm>
            <a:off x="1272600" y="2564904"/>
            <a:ext cx="6590855" cy="4124805"/>
          </a:xfrm>
          <a:prstGeom prst="rect">
            <a:avLst/>
          </a:prstGeom>
          <a:ln>
            <a:solidFill>
              <a:srgbClr val="0000FF"/>
            </a:solidFill>
          </a:ln>
        </p:spPr>
      </p:pic>
    </p:spTree>
    <p:extLst>
      <p:ext uri="{BB962C8B-B14F-4D97-AF65-F5344CB8AC3E}">
        <p14:creationId xmlns:p14="http://schemas.microsoft.com/office/powerpoint/2010/main" val="408122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0" indent="0">
              <a:lnSpc>
                <a:spcPct val="150000"/>
              </a:lnSpc>
              <a:buNone/>
            </a:pPr>
            <a:r>
              <a:rPr lang="pt-BR" sz="2800" b="1" u="sng" dirty="0" smtClean="0"/>
              <a:t>O </a:t>
            </a:r>
            <a:r>
              <a:rPr lang="pt-BR" sz="2800" b="1" u="sng" dirty="0" err="1" smtClean="0"/>
              <a:t>Kernel</a:t>
            </a:r>
            <a:r>
              <a:rPr lang="pt-BR" sz="2800" b="1" u="sng" dirty="0" smtClean="0"/>
              <a:t> do UNIX original fornecia:</a:t>
            </a:r>
          </a:p>
          <a:p>
            <a:pPr>
              <a:lnSpc>
                <a:spcPct val="150000"/>
              </a:lnSpc>
            </a:pPr>
            <a:r>
              <a:rPr lang="pt-BR" sz="2800" dirty="0"/>
              <a:t> </a:t>
            </a:r>
            <a:r>
              <a:rPr lang="pt-BR" sz="2800" dirty="0" smtClean="0"/>
              <a:t>Sistema de arquivos;</a:t>
            </a:r>
          </a:p>
          <a:p>
            <a:pPr>
              <a:lnSpc>
                <a:spcPct val="150000"/>
              </a:lnSpc>
            </a:pPr>
            <a:r>
              <a:rPr lang="pt-BR" sz="2800" dirty="0"/>
              <a:t> </a:t>
            </a:r>
            <a:r>
              <a:rPr lang="pt-BR" sz="2800" dirty="0" err="1" smtClean="0"/>
              <a:t>Scheduling</a:t>
            </a:r>
            <a:r>
              <a:rPr lang="pt-BR" sz="2800" dirty="0" smtClean="0"/>
              <a:t> da CPU;</a:t>
            </a:r>
          </a:p>
          <a:p>
            <a:pPr>
              <a:lnSpc>
                <a:spcPct val="150000"/>
              </a:lnSpc>
            </a:pPr>
            <a:r>
              <a:rPr lang="pt-BR" sz="2800" dirty="0"/>
              <a:t> </a:t>
            </a:r>
            <a:r>
              <a:rPr lang="pt-BR" sz="2800" dirty="0" smtClean="0"/>
              <a:t>Gerenciamento de memória</a:t>
            </a:r>
          </a:p>
          <a:p>
            <a:pPr>
              <a:lnSpc>
                <a:spcPct val="150000"/>
              </a:lnSpc>
            </a:pPr>
            <a:r>
              <a:rPr lang="pt-BR" sz="2800" dirty="0"/>
              <a:t> </a:t>
            </a:r>
            <a:r>
              <a:rPr lang="pt-BR" sz="2800" dirty="0" smtClean="0"/>
              <a:t>Outras funções do sistema operacional através de chamadas de sistema.</a:t>
            </a:r>
          </a:p>
          <a:p>
            <a:pPr marL="0" indent="0">
              <a:buNone/>
            </a:pPr>
            <a:r>
              <a:rPr lang="pt-BR" dirty="0" smtClean="0">
                <a:solidFill>
                  <a:srgbClr val="FF0000"/>
                </a:solidFill>
              </a:rPr>
              <a:t>OBS: Todas essas tarefas compreendiam em uma enorme quantidade de funcionalidades combinada no mesmo nível – </a:t>
            </a:r>
            <a:r>
              <a:rPr lang="pt-BR" b="1" dirty="0" smtClean="0">
                <a:solidFill>
                  <a:srgbClr val="FF0000"/>
                </a:solidFill>
              </a:rPr>
              <a:t>estrutura monolítica</a:t>
            </a:r>
            <a:r>
              <a:rPr lang="pt-BR" dirty="0" smtClean="0">
                <a:solidFill>
                  <a:srgbClr val="FF0000"/>
                </a:solidFill>
              </a:rPr>
              <a:t> difícil de implementar e manter.</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145996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b="1" u="sng" dirty="0" smtClean="0">
                <a:solidFill>
                  <a:srgbClr val="0000FF"/>
                </a:solidFill>
                <a:latin typeface="+mj-lt"/>
                <a:ea typeface="+mj-ea"/>
                <a:cs typeface="+mj-cs"/>
              </a:rPr>
              <a:t>1.3.3) Estrutura em Camadas</a:t>
            </a:r>
            <a:endParaRPr lang="pt-BR" sz="2800" b="1" u="sng" dirty="0">
              <a:solidFill>
                <a:srgbClr val="0000FF"/>
              </a:solidFill>
              <a:latin typeface="+mj-lt"/>
              <a:ea typeface="+mj-ea"/>
              <a:cs typeface="+mj-cs"/>
            </a:endParaRPr>
          </a:p>
          <a:p>
            <a:pPr marL="0" indent="0">
              <a:lnSpc>
                <a:spcPct val="150000"/>
              </a:lnSpc>
              <a:buNone/>
            </a:pPr>
            <a:r>
              <a:rPr lang="pt-BR" sz="2800" dirty="0" smtClean="0"/>
              <a:t>Com o aumento da complexidade e do tamanho do código dos sistemas operacionais, </a:t>
            </a:r>
            <a:r>
              <a:rPr lang="pt-BR" sz="2800" u="sng" dirty="0" smtClean="0"/>
              <a:t>técnicas de programação estruturada e modular</a:t>
            </a:r>
            <a:r>
              <a:rPr lang="pt-BR" sz="2800" dirty="0" smtClean="0"/>
              <a:t> foram incorporadas ao seu projeto.</a:t>
            </a:r>
          </a:p>
          <a:p>
            <a:pPr marL="0" indent="0">
              <a:lnSpc>
                <a:spcPct val="150000"/>
              </a:lnSpc>
              <a:buNone/>
            </a:pPr>
            <a:r>
              <a:rPr lang="pt-BR" sz="2800" dirty="0" smtClean="0"/>
              <a:t>Na estrutura em camadas, o sistema é dividido em </a:t>
            </a:r>
            <a:r>
              <a:rPr lang="pt-BR" sz="2800" b="1" u="sng" dirty="0" smtClean="0"/>
              <a:t>níveis sobrepostos</a:t>
            </a:r>
            <a:r>
              <a:rPr lang="pt-BR" sz="2800" dirty="0" smtClean="0"/>
              <a:t>.</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
        <p:nvSpPr>
          <p:cNvPr id="4" name="CaixaDeTexto 3"/>
          <p:cNvSpPr txBox="1"/>
          <p:nvPr/>
        </p:nvSpPr>
        <p:spPr>
          <a:xfrm>
            <a:off x="395536" y="6453336"/>
            <a:ext cx="1410964" cy="369332"/>
          </a:xfrm>
          <a:prstGeom prst="rect">
            <a:avLst/>
          </a:prstGeom>
          <a:noFill/>
        </p:spPr>
        <p:txBody>
          <a:bodyPr wrap="none" rtlCol="0">
            <a:spAutoFit/>
          </a:bodyPr>
          <a:lstStyle/>
          <a:p>
            <a:r>
              <a:rPr lang="pt-BR" dirty="0" smtClean="0"/>
              <a:t>Parei aqui!!!</a:t>
            </a:r>
            <a:endParaRPr lang="pt-BR" dirty="0"/>
          </a:p>
        </p:txBody>
      </p:sp>
    </p:spTree>
    <p:extLst>
      <p:ext uri="{BB962C8B-B14F-4D97-AF65-F5344CB8AC3E}">
        <p14:creationId xmlns:p14="http://schemas.microsoft.com/office/powerpoint/2010/main" val="504440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Cada </a:t>
            </a:r>
            <a:r>
              <a:rPr lang="pt-BR" sz="2800" dirty="0"/>
              <a:t>camada oferece um conjunto de funções que podem ser utilizadas apenas pelas camadas superiores</a:t>
            </a:r>
            <a:r>
              <a:rPr lang="pt-BR" sz="2800" dirty="0" smtClean="0"/>
              <a:t>.</a:t>
            </a:r>
          </a:p>
          <a:p>
            <a:pPr marL="0" indent="0">
              <a:lnSpc>
                <a:spcPct val="150000"/>
              </a:lnSpc>
              <a:buNone/>
            </a:pPr>
            <a:r>
              <a:rPr lang="pt-BR" sz="2800" dirty="0" smtClean="0"/>
              <a:t>A camada inferior (camada 0) é o hardware, a camada mais alta (camada N) é a interface de usuário.</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607581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79511" y="980728"/>
            <a:ext cx="8675639" cy="5733256"/>
          </a:xfrm>
        </p:spPr>
        <p:txBody>
          <a:bodyPr>
            <a:noAutofit/>
          </a:bodyPr>
          <a:lstStyle/>
          <a:p>
            <a:pPr marL="0" indent="0">
              <a:lnSpc>
                <a:spcPct val="150000"/>
              </a:lnSpc>
              <a:spcBef>
                <a:spcPct val="0"/>
              </a:spcBef>
              <a:buNone/>
            </a:pPr>
            <a:r>
              <a:rPr lang="pt-BR" sz="2800" b="1" u="sng" dirty="0" smtClean="0">
                <a:solidFill>
                  <a:schemeClr val="tx2"/>
                </a:solidFill>
                <a:latin typeface="+mj-lt"/>
                <a:ea typeface="+mj-ea"/>
                <a:cs typeface="+mj-cs"/>
              </a:rPr>
              <a:t>1.3.1) </a:t>
            </a:r>
            <a:r>
              <a:rPr lang="pt-BR" sz="2800" b="1" u="sng" dirty="0">
                <a:solidFill>
                  <a:schemeClr val="tx2"/>
                </a:solidFill>
                <a:latin typeface="+mj-lt"/>
                <a:ea typeface="+mj-ea"/>
                <a:cs typeface="+mj-cs"/>
              </a:rPr>
              <a:t>O </a:t>
            </a:r>
            <a:r>
              <a:rPr lang="pt-BR" sz="2800" b="1" u="sng" dirty="0" err="1">
                <a:solidFill>
                  <a:schemeClr val="tx2"/>
                </a:solidFill>
                <a:latin typeface="+mj-lt"/>
                <a:ea typeface="+mj-ea"/>
                <a:cs typeface="+mj-cs"/>
              </a:rPr>
              <a:t>Kernel</a:t>
            </a:r>
            <a:r>
              <a:rPr lang="pt-BR" sz="2800" b="1" u="sng" dirty="0">
                <a:solidFill>
                  <a:schemeClr val="tx2"/>
                </a:solidFill>
                <a:latin typeface="+mj-lt"/>
                <a:ea typeface="+mj-ea"/>
                <a:cs typeface="+mj-cs"/>
              </a:rPr>
              <a:t> e suas </a:t>
            </a:r>
            <a:r>
              <a:rPr lang="pt-BR" sz="2800" b="1" u="sng" dirty="0" smtClean="0">
                <a:solidFill>
                  <a:schemeClr val="tx2"/>
                </a:solidFill>
                <a:latin typeface="+mj-lt"/>
                <a:ea typeface="+mj-ea"/>
                <a:cs typeface="+mj-cs"/>
              </a:rPr>
              <a:t>funcionalidades</a:t>
            </a:r>
            <a:endParaRPr lang="pt-BR" sz="2800" b="1" u="sng" dirty="0">
              <a:solidFill>
                <a:schemeClr val="tx2"/>
              </a:solidFill>
              <a:latin typeface="+mj-lt"/>
              <a:ea typeface="+mj-ea"/>
              <a:cs typeface="+mj-cs"/>
            </a:endParaRPr>
          </a:p>
          <a:p>
            <a:pPr marL="0" indent="0">
              <a:lnSpc>
                <a:spcPct val="150000"/>
              </a:lnSpc>
              <a:spcBef>
                <a:spcPct val="0"/>
              </a:spcBef>
              <a:buNone/>
            </a:pPr>
            <a:r>
              <a:rPr lang="pt-BR" sz="2800" dirty="0" smtClean="0"/>
              <a:t>O sistema operacional é formado por um conjunto de rotinas que oferece serviços aos usuários e às suas aplicações.  Esse conjunto de rotinas é denominado </a:t>
            </a:r>
            <a:r>
              <a:rPr lang="pt-BR" sz="2800" b="1" u="sng" dirty="0" smtClean="0"/>
              <a:t>núcleo do sistema</a:t>
            </a:r>
            <a:r>
              <a:rPr lang="pt-BR" sz="2800" dirty="0"/>
              <a:t> </a:t>
            </a:r>
            <a:r>
              <a:rPr lang="pt-BR" sz="2800" dirty="0" smtClean="0"/>
              <a:t>ou </a:t>
            </a:r>
            <a:r>
              <a:rPr lang="pt-BR" sz="2800" b="1" u="sng" dirty="0" err="1" smtClean="0"/>
              <a:t>kernel</a:t>
            </a:r>
            <a:r>
              <a:rPr lang="pt-BR" sz="2800" dirty="0" smtClean="0"/>
              <a:t>.</a:t>
            </a:r>
          </a:p>
          <a:p>
            <a:pPr marL="0" indent="0">
              <a:lnSpc>
                <a:spcPct val="150000"/>
              </a:lnSpc>
              <a:spcBef>
                <a:spcPct val="0"/>
              </a:spcBef>
              <a:buNone/>
            </a:pPr>
            <a:r>
              <a:rPr lang="pt-BR" sz="2800" dirty="0" smtClean="0"/>
              <a:t>Os utilitários e as linguagens de comando são ferramentas de apoio ao usuário, porém </a:t>
            </a:r>
            <a:r>
              <a:rPr lang="pt-BR" sz="2800" b="1" u="sng" dirty="0" smtClean="0"/>
              <a:t>não fazem parte do núcleo do sistema</a:t>
            </a:r>
            <a:r>
              <a:rPr lang="pt-BR" sz="2800" dirty="0" smtClean="0"/>
              <a:t>. </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0974912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5" name="Espaço Reservado para Conteúdo 4"/>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2092" t="12693" r="11821" b="61447"/>
          <a:stretch/>
        </p:blipFill>
        <p:spPr>
          <a:xfrm rot="10800000">
            <a:off x="2267744" y="1556792"/>
            <a:ext cx="4608512" cy="4541724"/>
          </a:xfrm>
          <a:ln>
            <a:solidFill>
              <a:srgbClr val="0000FF"/>
            </a:solidFill>
          </a:ln>
        </p:spPr>
      </p:pic>
    </p:spTree>
    <p:extLst>
      <p:ext uri="{BB962C8B-B14F-4D97-AF65-F5344CB8AC3E}">
        <p14:creationId xmlns:p14="http://schemas.microsoft.com/office/powerpoint/2010/main" val="298376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O primeiro sistema com base nesta estrutura foi o sistema </a:t>
            </a:r>
            <a:r>
              <a:rPr lang="pt-BR" sz="2800" b="1" dirty="0" smtClean="0">
                <a:solidFill>
                  <a:srgbClr val="0000FF"/>
                </a:solidFill>
              </a:rPr>
              <a:t>THE</a:t>
            </a:r>
            <a:r>
              <a:rPr lang="pt-BR" sz="2800" dirty="0" smtClean="0"/>
              <a:t> (</a:t>
            </a:r>
            <a:r>
              <a:rPr lang="pt-BR" sz="2800" dirty="0" err="1" smtClean="0"/>
              <a:t>Technisch</a:t>
            </a:r>
            <a:r>
              <a:rPr lang="pt-BR" sz="2800" dirty="0" smtClean="0"/>
              <a:t> </a:t>
            </a:r>
            <a:r>
              <a:rPr lang="pt-BR" sz="2800" dirty="0" err="1" smtClean="0"/>
              <a:t>Hogeschool</a:t>
            </a:r>
            <a:r>
              <a:rPr lang="pt-BR" sz="2800" dirty="0" smtClean="0"/>
              <a:t> Eindhoven) – </a:t>
            </a:r>
            <a:r>
              <a:rPr lang="pt-BR" sz="2800" dirty="0" err="1" smtClean="0"/>
              <a:t>Dijkstra</a:t>
            </a:r>
            <a:r>
              <a:rPr lang="pt-BR" sz="2800" dirty="0" smtClean="0"/>
              <a:t> (Holanda) em 1.968 e utilizava seis camadas.</a:t>
            </a:r>
          </a:p>
          <a:p>
            <a:pPr marL="0" indent="0">
              <a:lnSpc>
                <a:spcPct val="150000"/>
              </a:lnSpc>
              <a:buNone/>
            </a:pPr>
            <a:r>
              <a:rPr lang="pt-BR" sz="2800" dirty="0" smtClean="0"/>
              <a:t>Posteriormente, os sistemas </a:t>
            </a:r>
            <a:r>
              <a:rPr lang="pt-BR" sz="2800" b="1" dirty="0" smtClean="0">
                <a:solidFill>
                  <a:srgbClr val="0000FF"/>
                </a:solidFill>
              </a:rPr>
              <a:t>MULTICS</a:t>
            </a:r>
            <a:r>
              <a:rPr lang="pt-BR" sz="2800" dirty="0" smtClean="0"/>
              <a:t> e </a:t>
            </a:r>
            <a:r>
              <a:rPr lang="pt-BR" sz="2800" b="1" dirty="0" smtClean="0">
                <a:solidFill>
                  <a:srgbClr val="0000FF"/>
                </a:solidFill>
              </a:rPr>
              <a:t>Open VMS </a:t>
            </a:r>
            <a:r>
              <a:rPr lang="pt-BR" sz="2800" dirty="0" smtClean="0"/>
              <a:t>também implementaram o conceito de </a:t>
            </a:r>
            <a:r>
              <a:rPr lang="pt-BR" sz="2800" b="1" u="sng" dirty="0" smtClean="0"/>
              <a:t>camadas concêntricas</a:t>
            </a:r>
            <a:r>
              <a:rPr lang="pt-BR" sz="2800" dirty="0" smtClean="0"/>
              <a:t>.  Neste caso, as camada mais internas são mais privilegiadas que as mais internas.</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2307343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Arquitetura em camadas do </a:t>
            </a:r>
            <a:r>
              <a:rPr lang="pt-BR" sz="2800" dirty="0" err="1" smtClean="0"/>
              <a:t>OpenVMS</a:t>
            </a:r>
            <a:r>
              <a:rPr lang="pt-BR" sz="2800" dirty="0" smtClean="0"/>
              <a:t>:</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4" name="Imagem 3"/>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43197" t="13119" r="26044" b="65806"/>
          <a:stretch/>
        </p:blipFill>
        <p:spPr>
          <a:xfrm>
            <a:off x="2555776" y="1916831"/>
            <a:ext cx="4752528" cy="4478345"/>
          </a:xfrm>
          <a:prstGeom prst="rect">
            <a:avLst/>
          </a:prstGeom>
          <a:ln>
            <a:solidFill>
              <a:srgbClr val="0000FF"/>
            </a:solidFill>
          </a:ln>
        </p:spPr>
      </p:pic>
    </p:spTree>
    <p:extLst>
      <p:ext uri="{BB962C8B-B14F-4D97-AF65-F5344CB8AC3E}">
        <p14:creationId xmlns:p14="http://schemas.microsoft.com/office/powerpoint/2010/main" val="3906394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b="1" u="sng" dirty="0" smtClean="0"/>
              <a:t>Vantagens</a:t>
            </a:r>
            <a:r>
              <a:rPr lang="pt-BR" sz="2800" b="1" dirty="0" smtClean="0"/>
              <a:t>:</a:t>
            </a:r>
          </a:p>
          <a:p>
            <a:pPr>
              <a:lnSpc>
                <a:spcPct val="150000"/>
              </a:lnSpc>
              <a:buFont typeface="Wingdings" panose="05000000000000000000" pitchFamily="2" charset="2"/>
              <a:buChar char="§"/>
            </a:pPr>
            <a:r>
              <a:rPr lang="pt-BR" sz="2800" dirty="0" smtClean="0"/>
              <a:t>Isolamento das funções do sistema operacional;</a:t>
            </a:r>
          </a:p>
          <a:p>
            <a:pPr>
              <a:lnSpc>
                <a:spcPct val="150000"/>
              </a:lnSpc>
              <a:buFont typeface="Wingdings" panose="05000000000000000000" pitchFamily="2" charset="2"/>
              <a:buChar char="§"/>
            </a:pPr>
            <a:r>
              <a:rPr lang="pt-BR" sz="2800" dirty="0" smtClean="0"/>
              <a:t>Facilidade de manutenção e depuração;</a:t>
            </a:r>
          </a:p>
          <a:p>
            <a:pPr>
              <a:lnSpc>
                <a:spcPct val="150000"/>
              </a:lnSpc>
              <a:buFont typeface="Wingdings" panose="05000000000000000000" pitchFamily="2" charset="2"/>
              <a:buChar char="§"/>
            </a:pPr>
            <a:r>
              <a:rPr lang="pt-BR" sz="2800" dirty="0" smtClean="0"/>
              <a:t>Criação de uma hierarquia de </a:t>
            </a:r>
            <a:r>
              <a:rPr lang="pt-BR" sz="2800" u="sng" dirty="0" smtClean="0"/>
              <a:t>níveis de modo de acesso</a:t>
            </a:r>
            <a:r>
              <a:rPr lang="pt-BR" sz="2800" dirty="0" smtClean="0"/>
              <a:t>, </a:t>
            </a:r>
            <a:r>
              <a:rPr lang="pt-BR" sz="2800" b="1" u="sng" dirty="0" smtClean="0"/>
              <a:t>protegendo</a:t>
            </a:r>
            <a:r>
              <a:rPr lang="pt-BR" sz="2800" dirty="0" smtClean="0"/>
              <a:t> as camadas mais internas.</a:t>
            </a:r>
            <a:endParaRPr lang="pt-BR" sz="2800" u="sng"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5957592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b="1" u="sng" dirty="0" smtClean="0"/>
              <a:t>Desvantagem</a:t>
            </a:r>
            <a:r>
              <a:rPr lang="pt-BR" sz="2800" b="1" dirty="0" smtClean="0"/>
              <a:t>:</a:t>
            </a:r>
          </a:p>
          <a:p>
            <a:pPr>
              <a:lnSpc>
                <a:spcPct val="150000"/>
              </a:lnSpc>
              <a:buFont typeface="Wingdings" panose="05000000000000000000" pitchFamily="2" charset="2"/>
              <a:buChar char="§"/>
            </a:pPr>
            <a:r>
              <a:rPr lang="pt-BR" sz="2800" u="sng" dirty="0" smtClean="0"/>
              <a:t>Desempenho comprometido</a:t>
            </a:r>
            <a:r>
              <a:rPr lang="pt-BR" sz="2800" dirty="0" smtClean="0"/>
              <a:t> – cada nova camada implica uma mudança no modo de acesso.</a:t>
            </a:r>
          </a:p>
          <a:p>
            <a:pPr marL="0" indent="0">
              <a:lnSpc>
                <a:spcPct val="150000"/>
              </a:lnSpc>
              <a:buNone/>
            </a:pPr>
            <a:r>
              <a:rPr lang="pt-BR" sz="2800" dirty="0" smtClean="0"/>
              <a:t>Por exemplo, no </a:t>
            </a:r>
            <a:r>
              <a:rPr lang="pt-BR" sz="2800" dirty="0" err="1" smtClean="0"/>
              <a:t>OpenMS</a:t>
            </a:r>
            <a:r>
              <a:rPr lang="pt-BR" sz="2800" dirty="0" smtClean="0"/>
              <a:t>, para se ter acesso aos serviços oferecidos pelo </a:t>
            </a:r>
            <a:r>
              <a:rPr lang="pt-BR" sz="2800" dirty="0" err="1" smtClean="0"/>
              <a:t>kernel</a:t>
            </a:r>
            <a:r>
              <a:rPr lang="pt-BR" sz="2800" dirty="0" smtClean="0"/>
              <a:t> (camada mais interna), é necessário passar por três camadas ou três mudanças no modo de acesso.</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2073304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buNone/>
            </a:pPr>
            <a:r>
              <a:rPr lang="pt-BR" sz="2800" dirty="0" smtClean="0"/>
              <a:t>A maioria dos sistemas comerciais utiliza o </a:t>
            </a:r>
            <a:r>
              <a:rPr lang="pt-BR" sz="2800" b="1" u="sng" dirty="0" smtClean="0"/>
              <a:t>modelo de duas camadas</a:t>
            </a:r>
            <a:r>
              <a:rPr lang="pt-BR" sz="2800" dirty="0" smtClean="0"/>
              <a:t>, onde existem:</a:t>
            </a:r>
          </a:p>
          <a:p>
            <a:pPr>
              <a:lnSpc>
                <a:spcPct val="150000"/>
              </a:lnSpc>
            </a:pPr>
            <a:r>
              <a:rPr lang="pt-BR" sz="2800" b="1" dirty="0" smtClean="0"/>
              <a:t> </a:t>
            </a:r>
            <a:r>
              <a:rPr lang="pt-BR" sz="2800" dirty="0" smtClean="0"/>
              <a:t>os modos de acesso usuário (não privilegiado);</a:t>
            </a:r>
          </a:p>
          <a:p>
            <a:pPr>
              <a:lnSpc>
                <a:spcPct val="150000"/>
              </a:lnSpc>
            </a:pPr>
            <a:r>
              <a:rPr lang="pt-BR" sz="2800" b="1" dirty="0"/>
              <a:t> </a:t>
            </a:r>
            <a:r>
              <a:rPr lang="pt-BR" sz="2800" dirty="0" err="1" smtClean="0"/>
              <a:t>kernel</a:t>
            </a:r>
            <a:r>
              <a:rPr lang="pt-BR" sz="2800" dirty="0" smtClean="0"/>
              <a:t> (privilegiado).</a:t>
            </a:r>
          </a:p>
          <a:p>
            <a:pPr>
              <a:lnSpc>
                <a:spcPct val="150000"/>
              </a:lnSpc>
            </a:pPr>
            <a:endParaRPr lang="pt-BR" sz="2800" b="1" dirty="0"/>
          </a:p>
          <a:p>
            <a:pPr marL="0" indent="0">
              <a:lnSpc>
                <a:spcPct val="150000"/>
              </a:lnSpc>
              <a:buNone/>
            </a:pPr>
            <a:r>
              <a:rPr lang="pt-BR" sz="2800" b="1" dirty="0" smtClean="0"/>
              <a:t>A maioria das versões do Unix e do Windows está baseado neste modelo.</a:t>
            </a:r>
            <a:endParaRPr lang="pt-BR" sz="2800" b="1"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2636679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b="1" u="sng" dirty="0" smtClean="0">
                <a:solidFill>
                  <a:srgbClr val="0000FF"/>
                </a:solidFill>
                <a:latin typeface="+mj-lt"/>
                <a:ea typeface="+mj-ea"/>
                <a:cs typeface="+mj-cs"/>
              </a:rPr>
              <a:t>1.3.3) Estrutura </a:t>
            </a:r>
            <a:r>
              <a:rPr lang="pt-BR" sz="2800" b="1" u="sng" dirty="0" err="1" smtClean="0">
                <a:solidFill>
                  <a:srgbClr val="0000FF"/>
                </a:solidFill>
                <a:latin typeface="+mj-lt"/>
                <a:ea typeface="+mj-ea"/>
                <a:cs typeface="+mj-cs"/>
              </a:rPr>
              <a:t>Microkernel</a:t>
            </a:r>
            <a:endParaRPr lang="pt-BR" sz="2800" b="1" u="sng" dirty="0">
              <a:solidFill>
                <a:srgbClr val="0000FF"/>
              </a:solidFill>
              <a:latin typeface="+mj-lt"/>
              <a:ea typeface="+mj-ea"/>
              <a:cs typeface="+mj-cs"/>
            </a:endParaRPr>
          </a:p>
          <a:p>
            <a:pPr marL="0" indent="0">
              <a:lnSpc>
                <a:spcPct val="150000"/>
              </a:lnSpc>
              <a:buNone/>
            </a:pPr>
            <a:r>
              <a:rPr lang="pt-BR" sz="2800" dirty="0" smtClean="0"/>
              <a:t>Uma tendência nos sistemas operacionais é tornar o </a:t>
            </a:r>
            <a:r>
              <a:rPr lang="pt-BR" sz="2800" dirty="0" err="1" smtClean="0"/>
              <a:t>kernel</a:t>
            </a:r>
            <a:r>
              <a:rPr lang="pt-BR" sz="2800" dirty="0" smtClean="0"/>
              <a:t> o menor e mais simples possível.</a:t>
            </a:r>
          </a:p>
          <a:p>
            <a:pPr marL="0" indent="0">
              <a:lnSpc>
                <a:spcPct val="150000"/>
              </a:lnSpc>
              <a:buNone/>
            </a:pPr>
            <a:r>
              <a:rPr lang="pt-BR" sz="2800" dirty="0" smtClean="0"/>
              <a:t>Os serviços do sistema são disponibilizados através de </a:t>
            </a:r>
            <a:r>
              <a:rPr lang="pt-BR" sz="2800" b="1" u="sng" dirty="0" smtClean="0"/>
              <a:t>processos</a:t>
            </a:r>
            <a:r>
              <a:rPr lang="pt-BR" sz="2800" dirty="0" smtClean="0"/>
              <a:t>, onde cada um é responsável por oferecer um conjunto específico de funções, como gerência de arquivos, gerência de processos, gerência de memória e escalonamento.</a:t>
            </a:r>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386293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4" name="Imagem 3"/>
          <p:cNvPicPr>
            <a:picLocks noChangeAspect="1"/>
          </p:cNvPicPr>
          <p:nvPr/>
        </p:nvPicPr>
        <p:blipFill rotWithShape="1">
          <a:blip r:embed="rId2" cstate="print">
            <a:extLst>
              <a:ext uri="{28A0092B-C50C-407E-A947-70E740481C1C}">
                <a14:useLocalDpi xmlns:a14="http://schemas.microsoft.com/office/drawing/2010/main" val="0"/>
              </a:ext>
            </a:extLst>
          </a:blip>
          <a:srcRect l="36099" t="36982" r="17171" b="38439"/>
          <a:stretch/>
        </p:blipFill>
        <p:spPr>
          <a:xfrm>
            <a:off x="1259632" y="1340767"/>
            <a:ext cx="6709672" cy="4853555"/>
          </a:xfrm>
          <a:prstGeom prst="rect">
            <a:avLst/>
          </a:prstGeom>
          <a:ln>
            <a:solidFill>
              <a:srgbClr val="0000FF"/>
            </a:solidFill>
          </a:ln>
        </p:spPr>
      </p:pic>
    </p:spTree>
    <p:extLst>
      <p:ext uri="{BB962C8B-B14F-4D97-AF65-F5344CB8AC3E}">
        <p14:creationId xmlns:p14="http://schemas.microsoft.com/office/powerpoint/2010/main" val="3107855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859280"/>
            <a:ext cx="8799724" cy="5733256"/>
          </a:xfrm>
        </p:spPr>
        <p:txBody>
          <a:bodyPr>
            <a:noAutofit/>
          </a:bodyPr>
          <a:lstStyle/>
          <a:p>
            <a:pPr marL="0" indent="0">
              <a:lnSpc>
                <a:spcPct val="150000"/>
              </a:lnSpc>
              <a:buNone/>
            </a:pPr>
            <a:r>
              <a:rPr lang="pt-BR" sz="2800" dirty="0" smtClean="0"/>
              <a:t>A aplicação que solicita um determinado serviço é chamada de </a:t>
            </a:r>
            <a:r>
              <a:rPr lang="pt-BR" sz="2800" b="1" u="sng" dirty="0" smtClean="0"/>
              <a:t>cliente</a:t>
            </a:r>
            <a:r>
              <a:rPr lang="pt-BR" sz="2800" dirty="0" smtClean="0"/>
              <a:t>.  Um cliente pode ser uma aplicação de usuário ou um outro componente do sistema operacional.</a:t>
            </a:r>
          </a:p>
          <a:p>
            <a:pPr marL="0" indent="0">
              <a:lnSpc>
                <a:spcPct val="150000"/>
              </a:lnSpc>
              <a:buNone/>
            </a:pPr>
            <a:r>
              <a:rPr lang="pt-BR" sz="2800" dirty="0" smtClean="0"/>
              <a:t>O processo que responde à solicitação é chamado de </a:t>
            </a:r>
            <a:r>
              <a:rPr lang="pt-BR" sz="2800" b="1" u="sng" dirty="0" smtClean="0"/>
              <a:t>servidor</a:t>
            </a:r>
            <a:r>
              <a:rPr lang="pt-BR" sz="2800" dirty="0" smtClean="0"/>
              <a:t>.</a:t>
            </a:r>
          </a:p>
          <a:p>
            <a:pPr marL="0" indent="0">
              <a:lnSpc>
                <a:spcPct val="150000"/>
              </a:lnSpc>
              <a:buNone/>
            </a:pPr>
            <a:r>
              <a:rPr lang="pt-BR" sz="2800" dirty="0" smtClean="0"/>
              <a:t>A comunicação entre </a:t>
            </a:r>
            <a:r>
              <a:rPr lang="pt-BR" sz="2800" u="sng" dirty="0" smtClean="0"/>
              <a:t>cliente</a:t>
            </a:r>
            <a:r>
              <a:rPr lang="pt-BR" sz="2800" dirty="0" smtClean="0"/>
              <a:t> e </a:t>
            </a:r>
            <a:r>
              <a:rPr lang="pt-BR" sz="2800" u="sng" dirty="0" smtClean="0"/>
              <a:t>servidor</a:t>
            </a:r>
            <a:r>
              <a:rPr lang="pt-BR" sz="2800" dirty="0" smtClean="0"/>
              <a:t> acontece através de mensagens e o </a:t>
            </a:r>
            <a:r>
              <a:rPr lang="pt-BR" sz="2800" dirty="0" err="1" smtClean="0"/>
              <a:t>kernel</a:t>
            </a:r>
            <a:r>
              <a:rPr lang="pt-BR" sz="2800" dirty="0" smtClean="0"/>
              <a:t> é o responsável por essa comunicação.</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590268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7504" y="1052736"/>
            <a:ext cx="8799724" cy="5395784"/>
          </a:xfrm>
        </p:spPr>
        <p:txBody>
          <a:bodyPr>
            <a:noAutofit/>
          </a:bodyPr>
          <a:lstStyle/>
          <a:p>
            <a:pPr marL="0" indent="0">
              <a:lnSpc>
                <a:spcPct val="150000"/>
              </a:lnSpc>
              <a:buNone/>
            </a:pPr>
            <a:r>
              <a:rPr lang="pt-BR" sz="2800" dirty="0" smtClean="0"/>
              <a:t>O conceito de arquitetura </a:t>
            </a:r>
            <a:r>
              <a:rPr lang="pt-BR" sz="2800" dirty="0" err="1" smtClean="0"/>
              <a:t>microkernel</a:t>
            </a:r>
            <a:r>
              <a:rPr lang="pt-BR" sz="2800" dirty="0" smtClean="0"/>
              <a:t> surgiu no sistema operacional </a:t>
            </a:r>
            <a:r>
              <a:rPr lang="pt-BR" sz="2800" b="1" u="sng" dirty="0" smtClean="0"/>
              <a:t>Mach</a:t>
            </a:r>
            <a:r>
              <a:rPr lang="pt-BR" sz="2800" dirty="0" smtClean="0"/>
              <a:t>, na década de 1980.</a:t>
            </a:r>
          </a:p>
          <a:p>
            <a:pPr marL="0" indent="0">
              <a:lnSpc>
                <a:spcPct val="150000"/>
              </a:lnSpc>
              <a:buNone/>
            </a:pPr>
            <a:r>
              <a:rPr lang="pt-BR" sz="2800" dirty="0" smtClean="0"/>
              <a:t>O núcleo do sistema Mach oferece basicamente 4 serviços:</a:t>
            </a:r>
          </a:p>
          <a:p>
            <a:pPr>
              <a:lnSpc>
                <a:spcPct val="150000"/>
              </a:lnSpc>
            </a:pPr>
            <a:r>
              <a:rPr lang="pt-BR" sz="2800" dirty="0"/>
              <a:t> </a:t>
            </a:r>
            <a:r>
              <a:rPr lang="pt-BR" sz="2800" dirty="0" smtClean="0"/>
              <a:t>gerência de processos;</a:t>
            </a:r>
          </a:p>
          <a:p>
            <a:pPr>
              <a:lnSpc>
                <a:spcPct val="150000"/>
              </a:lnSpc>
            </a:pPr>
            <a:r>
              <a:rPr lang="pt-BR" sz="2800" dirty="0"/>
              <a:t> </a:t>
            </a:r>
            <a:r>
              <a:rPr lang="pt-BR" sz="2800" dirty="0" smtClean="0"/>
              <a:t>gerência de memória;</a:t>
            </a:r>
          </a:p>
          <a:p>
            <a:pPr>
              <a:lnSpc>
                <a:spcPct val="150000"/>
              </a:lnSpc>
            </a:pPr>
            <a:r>
              <a:rPr lang="pt-BR" sz="2800" dirty="0"/>
              <a:t> </a:t>
            </a:r>
            <a:r>
              <a:rPr lang="pt-BR" sz="2800" dirty="0" smtClean="0"/>
              <a:t>comunicação por troca de mensagens;</a:t>
            </a:r>
          </a:p>
          <a:p>
            <a:pPr>
              <a:lnSpc>
                <a:spcPct val="150000"/>
              </a:lnSpc>
            </a:pPr>
            <a:r>
              <a:rPr lang="pt-BR" sz="2800" dirty="0"/>
              <a:t> </a:t>
            </a:r>
            <a:r>
              <a:rPr lang="pt-BR" sz="2800" dirty="0" smtClean="0"/>
              <a:t>operações de I/O.</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960393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pic>
        <p:nvPicPr>
          <p:cNvPr id="5" name="Imagem 4"/>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l="33437" t="13333" r="15343" b="43700"/>
          <a:stretch/>
        </p:blipFill>
        <p:spPr>
          <a:xfrm>
            <a:off x="2339752" y="1096979"/>
            <a:ext cx="4752528" cy="5482953"/>
          </a:xfrm>
          <a:prstGeom prst="rect">
            <a:avLst/>
          </a:prstGeom>
          <a:ln>
            <a:solidFill>
              <a:srgbClr val="0000FF"/>
            </a:solidFill>
          </a:ln>
        </p:spPr>
      </p:pic>
    </p:spTree>
    <p:extLst>
      <p:ext uri="{BB962C8B-B14F-4D97-AF65-F5344CB8AC3E}">
        <p14:creationId xmlns:p14="http://schemas.microsoft.com/office/powerpoint/2010/main" val="3822437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274670152"/>
              </p:ext>
            </p:extLst>
          </p:nvPr>
        </p:nvGraphicFramePr>
        <p:xfrm>
          <a:off x="395536" y="1988839"/>
          <a:ext cx="8352928" cy="4493758"/>
        </p:xfrm>
        <a:graphic>
          <a:graphicData uri="http://schemas.openxmlformats.org/drawingml/2006/table">
            <a:tbl>
              <a:tblPr firstRow="1" bandRow="1">
                <a:tableStyleId>{22838BEF-8BB2-4498-84A7-C5851F593DF1}</a:tableStyleId>
              </a:tblPr>
              <a:tblGrid>
                <a:gridCol w="8352928"/>
              </a:tblGrid>
              <a:tr h="1206480">
                <a:tc>
                  <a:txBody>
                    <a:bodyPr/>
                    <a:lstStyle/>
                    <a:p>
                      <a:pPr marL="0" indent="0">
                        <a:lnSpc>
                          <a:spcPct val="100000"/>
                        </a:lnSpc>
                        <a:buNone/>
                      </a:pPr>
                      <a:r>
                        <a:rPr lang="pt-BR" sz="2800" b="0" dirty="0" smtClean="0"/>
                        <a:t>a) A estrutura </a:t>
                      </a:r>
                      <a:r>
                        <a:rPr lang="pt-BR" sz="2800" b="0" dirty="0" err="1" smtClean="0"/>
                        <a:t>microkernel</a:t>
                      </a:r>
                      <a:r>
                        <a:rPr lang="pt-BR" sz="2800" b="0" dirty="0" smtClean="0"/>
                        <a:t> permite que os servidores executem em modo usuário, ou seja, </a:t>
                      </a:r>
                      <a:r>
                        <a:rPr lang="pt-BR" sz="2800" b="0" u="sng" dirty="0" smtClean="0"/>
                        <a:t>não tenham acesso direto a certos componentes do sistema</a:t>
                      </a:r>
                      <a:r>
                        <a:rPr lang="pt-BR" sz="2800" b="0" dirty="0" smtClean="0"/>
                        <a:t>.</a:t>
                      </a:r>
                      <a:endParaRPr lang="pt-BR" sz="2800" b="0" dirty="0"/>
                    </a:p>
                  </a:txBody>
                  <a:tcPr/>
                </a:tc>
              </a:tr>
              <a:tr h="1009993">
                <a:tc>
                  <a:txBody>
                    <a:bodyPr/>
                    <a:lstStyle/>
                    <a:p>
                      <a:pPr>
                        <a:lnSpc>
                          <a:spcPct val="100000"/>
                        </a:lnSpc>
                      </a:pPr>
                      <a:r>
                        <a:rPr lang="pt-BR" sz="2800" b="0" dirty="0" smtClean="0"/>
                        <a:t>b)</a:t>
                      </a:r>
                      <a:r>
                        <a:rPr lang="pt-BR" sz="2800" b="0" baseline="0" dirty="0" smtClean="0"/>
                        <a:t> Apenas o </a:t>
                      </a:r>
                      <a:r>
                        <a:rPr lang="pt-BR" sz="2800" b="0" baseline="0" dirty="0" err="1" smtClean="0"/>
                        <a:t>kernel</a:t>
                      </a:r>
                      <a:r>
                        <a:rPr lang="pt-BR" sz="2800" b="0" baseline="0" dirty="0" smtClean="0"/>
                        <a:t>, responsável pela comunicação entre servidores e clientes, executa no modo </a:t>
                      </a:r>
                      <a:r>
                        <a:rPr lang="pt-BR" sz="2800" b="0" baseline="0" dirty="0" err="1" smtClean="0"/>
                        <a:t>kernel</a:t>
                      </a:r>
                      <a:r>
                        <a:rPr lang="pt-BR" sz="2800" b="0" baseline="0" dirty="0" smtClean="0"/>
                        <a:t>.</a:t>
                      </a:r>
                      <a:endParaRPr lang="pt-BR" sz="2800" b="0" dirty="0"/>
                    </a:p>
                  </a:txBody>
                  <a:tcPr/>
                </a:tc>
              </a:tr>
              <a:tr h="1685445">
                <a:tc>
                  <a:txBody>
                    <a:bodyPr/>
                    <a:lstStyle/>
                    <a:p>
                      <a:pPr>
                        <a:lnSpc>
                          <a:spcPct val="100000"/>
                        </a:lnSpc>
                      </a:pPr>
                      <a:r>
                        <a:rPr lang="pt-BR" sz="2800" b="0" dirty="0" smtClean="0"/>
                        <a:t>c) Se ocorrer um erro em um servidor, os outros poderão</a:t>
                      </a:r>
                      <a:r>
                        <a:rPr lang="pt-BR" sz="2800" b="0" baseline="0" dirty="0" smtClean="0"/>
                        <a:t> funcionar, ou seja, o sistema não ficará completamente comprometido.</a:t>
                      </a:r>
                      <a:endParaRPr lang="pt-BR" sz="2800" b="0" dirty="0"/>
                    </a:p>
                  </a:txBody>
                  <a:tcPr/>
                </a:tc>
              </a:tr>
            </a:tbl>
          </a:graphicData>
        </a:graphic>
      </p:graphicFrame>
      <p:sp>
        <p:nvSpPr>
          <p:cNvPr id="5" name="Espaço Reservado para Conteúdo 2"/>
          <p:cNvSpPr>
            <a:spLocks noGrp="1"/>
          </p:cNvSpPr>
          <p:nvPr>
            <p:ph idx="1"/>
          </p:nvPr>
        </p:nvSpPr>
        <p:spPr>
          <a:xfrm>
            <a:off x="179512" y="980728"/>
            <a:ext cx="8799724" cy="792088"/>
          </a:xfrm>
        </p:spPr>
        <p:txBody>
          <a:bodyPr>
            <a:noAutofit/>
          </a:bodyPr>
          <a:lstStyle/>
          <a:p>
            <a:pPr marL="0" indent="0">
              <a:lnSpc>
                <a:spcPct val="150000"/>
              </a:lnSpc>
              <a:buNone/>
            </a:pPr>
            <a:r>
              <a:rPr lang="pt-BR" sz="2800" dirty="0" smtClean="0"/>
              <a:t>Características da arquitetura </a:t>
            </a:r>
            <a:r>
              <a:rPr lang="pt-BR" sz="2800" dirty="0" err="1" smtClean="0"/>
              <a:t>microkernel</a:t>
            </a:r>
            <a:r>
              <a:rPr lang="pt-BR" sz="2800" dirty="0" smtClean="0"/>
              <a:t>:</a:t>
            </a:r>
            <a:endParaRPr lang="pt-BR" sz="2800" dirty="0"/>
          </a:p>
        </p:txBody>
      </p:sp>
    </p:spTree>
    <p:extLst>
      <p:ext uri="{BB962C8B-B14F-4D97-AF65-F5344CB8AC3E}">
        <p14:creationId xmlns:p14="http://schemas.microsoft.com/office/powerpoint/2010/main" val="1261433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708989585"/>
              </p:ext>
            </p:extLst>
          </p:nvPr>
        </p:nvGraphicFramePr>
        <p:xfrm>
          <a:off x="395536" y="1988839"/>
          <a:ext cx="8352928" cy="4023360"/>
        </p:xfrm>
        <a:graphic>
          <a:graphicData uri="http://schemas.openxmlformats.org/drawingml/2006/table">
            <a:tbl>
              <a:tblPr firstRow="1" bandRow="1">
                <a:tableStyleId>{22838BEF-8BB2-4498-84A7-C5851F593DF1}</a:tableStyleId>
              </a:tblPr>
              <a:tblGrid>
                <a:gridCol w="8352928"/>
              </a:tblGrid>
              <a:tr h="1206480">
                <a:tc>
                  <a:txBody>
                    <a:bodyPr/>
                    <a:lstStyle/>
                    <a:p>
                      <a:pPr marL="0" indent="0">
                        <a:lnSpc>
                          <a:spcPct val="100000"/>
                        </a:lnSpc>
                        <a:buNone/>
                      </a:pPr>
                      <a:r>
                        <a:rPr lang="pt-BR" sz="2800" b="0" dirty="0" smtClean="0"/>
                        <a:t>d) Os clientes</a:t>
                      </a:r>
                      <a:r>
                        <a:rPr lang="pt-BR" sz="2800" b="0" baseline="0" dirty="0" smtClean="0"/>
                        <a:t> e servidores podem se comunicar em um sistema com um </a:t>
                      </a:r>
                      <a:r>
                        <a:rPr lang="pt-BR" sz="2800" b="0" u="sng" baseline="0" dirty="0" smtClean="0"/>
                        <a:t>único processador</a:t>
                      </a:r>
                      <a:r>
                        <a:rPr lang="pt-BR" sz="2800" b="0" baseline="0" dirty="0" smtClean="0"/>
                        <a:t>, com </a:t>
                      </a:r>
                      <a:r>
                        <a:rPr lang="pt-BR" sz="2800" b="0" u="sng" baseline="0" dirty="0" smtClean="0"/>
                        <a:t>múltiplos processadores</a:t>
                      </a:r>
                      <a:r>
                        <a:rPr lang="pt-BR" sz="2800" b="0" baseline="0" dirty="0" smtClean="0"/>
                        <a:t> ou em um </a:t>
                      </a:r>
                      <a:r>
                        <a:rPr lang="pt-BR" sz="2800" b="0" u="sng" baseline="0" dirty="0" smtClean="0"/>
                        <a:t>ambiente distribuído</a:t>
                      </a:r>
                      <a:r>
                        <a:rPr lang="pt-BR" sz="2800" b="0" baseline="0" dirty="0" smtClean="0"/>
                        <a:t>.</a:t>
                      </a:r>
                      <a:endParaRPr lang="pt-BR" sz="2800" b="0" dirty="0"/>
                    </a:p>
                  </a:txBody>
                  <a:tcPr/>
                </a:tc>
              </a:tr>
              <a:tr h="1009993">
                <a:tc>
                  <a:txBody>
                    <a:bodyPr/>
                    <a:lstStyle/>
                    <a:p>
                      <a:pPr>
                        <a:lnSpc>
                          <a:spcPct val="100000"/>
                        </a:lnSpc>
                      </a:pPr>
                      <a:r>
                        <a:rPr lang="pt-BR" sz="2800" b="0" dirty="0" smtClean="0"/>
                        <a:t>e)</a:t>
                      </a:r>
                      <a:r>
                        <a:rPr lang="pt-BR" sz="2800" b="0" baseline="0" dirty="0" smtClean="0"/>
                        <a:t> A implementação em ambientes distribuídos permite que um cliente solicite um serviço remotamente.  Isso permite acrescentar novos servidores à medida que o número de clientes aumenta (escalabilidade).</a:t>
                      </a:r>
                      <a:endParaRPr lang="pt-BR" sz="2800" b="0" dirty="0"/>
                    </a:p>
                  </a:txBody>
                  <a:tcPr/>
                </a:tc>
              </a:tr>
            </a:tbl>
          </a:graphicData>
        </a:graphic>
      </p:graphicFrame>
      <p:sp>
        <p:nvSpPr>
          <p:cNvPr id="5" name="Espaço Reservado para Conteúdo 2"/>
          <p:cNvSpPr>
            <a:spLocks noGrp="1"/>
          </p:cNvSpPr>
          <p:nvPr>
            <p:ph idx="1"/>
          </p:nvPr>
        </p:nvSpPr>
        <p:spPr>
          <a:xfrm>
            <a:off x="179512" y="980728"/>
            <a:ext cx="8799724" cy="792088"/>
          </a:xfrm>
        </p:spPr>
        <p:txBody>
          <a:bodyPr>
            <a:noAutofit/>
          </a:bodyPr>
          <a:lstStyle/>
          <a:p>
            <a:pPr marL="0" indent="0">
              <a:lnSpc>
                <a:spcPct val="150000"/>
              </a:lnSpc>
              <a:buNone/>
            </a:pPr>
            <a:r>
              <a:rPr lang="pt-BR" sz="2800" dirty="0" smtClean="0"/>
              <a:t>Características da arquitetura </a:t>
            </a:r>
            <a:r>
              <a:rPr lang="pt-BR" sz="2800" dirty="0" err="1" smtClean="0"/>
              <a:t>microkernel</a:t>
            </a:r>
            <a:r>
              <a:rPr lang="pt-BR" sz="2800" dirty="0" smtClean="0"/>
              <a:t>:</a:t>
            </a:r>
            <a:endParaRPr lang="pt-BR" sz="2800" dirty="0"/>
          </a:p>
        </p:txBody>
      </p:sp>
    </p:spTree>
    <p:extLst>
      <p:ext uri="{BB962C8B-B14F-4D97-AF65-F5344CB8AC3E}">
        <p14:creationId xmlns:p14="http://schemas.microsoft.com/office/powerpoint/2010/main" val="3315104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3383027809"/>
              </p:ext>
            </p:extLst>
          </p:nvPr>
        </p:nvGraphicFramePr>
        <p:xfrm>
          <a:off x="395536" y="1988839"/>
          <a:ext cx="8352928" cy="2651760"/>
        </p:xfrm>
        <a:graphic>
          <a:graphicData uri="http://schemas.openxmlformats.org/drawingml/2006/table">
            <a:tbl>
              <a:tblPr firstRow="1" bandRow="1">
                <a:tableStyleId>{22838BEF-8BB2-4498-84A7-C5851F593DF1}</a:tableStyleId>
              </a:tblPr>
              <a:tblGrid>
                <a:gridCol w="8352928"/>
              </a:tblGrid>
              <a:tr h="1206480">
                <a:tc>
                  <a:txBody>
                    <a:bodyPr/>
                    <a:lstStyle/>
                    <a:p>
                      <a:pPr marL="0" indent="0">
                        <a:lnSpc>
                          <a:spcPct val="100000"/>
                        </a:lnSpc>
                        <a:buNone/>
                      </a:pPr>
                      <a:r>
                        <a:rPr lang="pt-BR" sz="2800" b="0" dirty="0" smtClean="0"/>
                        <a:t>f) A arquitetura </a:t>
                      </a:r>
                      <a:r>
                        <a:rPr lang="pt-BR" sz="2800" b="0" dirty="0" err="1" smtClean="0"/>
                        <a:t>microkernel</a:t>
                      </a:r>
                      <a:r>
                        <a:rPr lang="pt-BR" sz="2800" b="0" dirty="0" smtClean="0"/>
                        <a:t> permite isolar</a:t>
                      </a:r>
                      <a:r>
                        <a:rPr lang="pt-BR" sz="2800" b="0" baseline="0" dirty="0" smtClean="0"/>
                        <a:t> as funções do sistema operacional por diversos processos servidores pequenos e dedicados a serviços específicos, tornando o </a:t>
                      </a:r>
                      <a:r>
                        <a:rPr lang="pt-BR" sz="2800" b="1" u="sng" baseline="0" dirty="0" smtClean="0"/>
                        <a:t>núcleo menor</a:t>
                      </a:r>
                      <a:r>
                        <a:rPr lang="pt-BR" sz="2800" b="0" u="none" baseline="0" dirty="0" smtClean="0"/>
                        <a:t>, </a:t>
                      </a:r>
                      <a:r>
                        <a:rPr lang="pt-BR" sz="2800" b="1" u="sng" baseline="0" dirty="0" smtClean="0"/>
                        <a:t>mais simples</a:t>
                      </a:r>
                      <a:r>
                        <a:rPr lang="pt-BR" sz="2800" b="0" u="none" baseline="0" dirty="0" smtClean="0"/>
                        <a:t>, </a:t>
                      </a:r>
                      <a:r>
                        <a:rPr lang="pt-BR" sz="2800" b="1" u="sng" baseline="0" dirty="0" smtClean="0"/>
                        <a:t>mais fácil de depurar</a:t>
                      </a:r>
                      <a:r>
                        <a:rPr lang="pt-BR" sz="2800" b="0" u="none" baseline="0" dirty="0" smtClean="0"/>
                        <a:t>, </a:t>
                      </a:r>
                      <a:r>
                        <a:rPr lang="pt-BR" sz="2800" b="1" u="sng" baseline="0" dirty="0" smtClean="0"/>
                        <a:t>mais confiável</a:t>
                      </a:r>
                      <a:r>
                        <a:rPr lang="pt-BR" sz="2800" b="0" u="none" baseline="0" dirty="0" smtClean="0"/>
                        <a:t>, </a:t>
                      </a:r>
                      <a:r>
                        <a:rPr lang="pt-BR" sz="2800" b="1" u="sng" baseline="0" dirty="0" smtClean="0"/>
                        <a:t>mais portátil</a:t>
                      </a:r>
                      <a:r>
                        <a:rPr lang="pt-BR" sz="2800" b="1" u="none" baseline="0" dirty="0" smtClean="0"/>
                        <a:t> </a:t>
                      </a:r>
                      <a:r>
                        <a:rPr lang="pt-BR" sz="2800" b="0" u="none" baseline="0" dirty="0" smtClean="0"/>
                        <a:t>e de </a:t>
                      </a:r>
                      <a:r>
                        <a:rPr lang="pt-BR" sz="2800" b="1" u="sng" baseline="0" dirty="0" smtClean="0"/>
                        <a:t>fácil manutenção</a:t>
                      </a:r>
                      <a:r>
                        <a:rPr lang="pt-BR" sz="2800" b="0" u="none" baseline="0" dirty="0" smtClean="0"/>
                        <a:t>.</a:t>
                      </a:r>
                      <a:endParaRPr lang="pt-BR" sz="2800" b="1" u="sng" dirty="0"/>
                    </a:p>
                  </a:txBody>
                  <a:tcPr/>
                </a:tc>
              </a:tr>
            </a:tbl>
          </a:graphicData>
        </a:graphic>
      </p:graphicFrame>
      <p:sp>
        <p:nvSpPr>
          <p:cNvPr id="5" name="Espaço Reservado para Conteúdo 2"/>
          <p:cNvSpPr>
            <a:spLocks noGrp="1"/>
          </p:cNvSpPr>
          <p:nvPr>
            <p:ph idx="1"/>
          </p:nvPr>
        </p:nvSpPr>
        <p:spPr>
          <a:xfrm>
            <a:off x="179512" y="980728"/>
            <a:ext cx="8799724" cy="792088"/>
          </a:xfrm>
        </p:spPr>
        <p:txBody>
          <a:bodyPr>
            <a:noAutofit/>
          </a:bodyPr>
          <a:lstStyle/>
          <a:p>
            <a:pPr marL="0" indent="0">
              <a:lnSpc>
                <a:spcPct val="150000"/>
              </a:lnSpc>
              <a:buNone/>
            </a:pPr>
            <a:r>
              <a:rPr lang="pt-BR" sz="2800" dirty="0" smtClean="0"/>
              <a:t>Características da arquitetura </a:t>
            </a:r>
            <a:r>
              <a:rPr lang="pt-BR" sz="2800" dirty="0" err="1" smtClean="0"/>
              <a:t>microkernel</a:t>
            </a:r>
            <a:r>
              <a:rPr lang="pt-BR" sz="2800" dirty="0" smtClean="0"/>
              <a:t>:</a:t>
            </a:r>
            <a:endParaRPr lang="pt-BR" sz="2800" dirty="0"/>
          </a:p>
        </p:txBody>
      </p:sp>
    </p:spTree>
    <p:extLst>
      <p:ext uri="{BB962C8B-B14F-4D97-AF65-F5344CB8AC3E}">
        <p14:creationId xmlns:p14="http://schemas.microsoft.com/office/powerpoint/2010/main" val="2510807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
        <p:nvSpPr>
          <p:cNvPr id="5" name="Espaço Reservado para Conteúdo 2"/>
          <p:cNvSpPr>
            <a:spLocks noGrp="1"/>
          </p:cNvSpPr>
          <p:nvPr>
            <p:ph idx="1"/>
          </p:nvPr>
        </p:nvSpPr>
        <p:spPr>
          <a:xfrm>
            <a:off x="179512" y="980728"/>
            <a:ext cx="8799724" cy="792088"/>
          </a:xfrm>
        </p:spPr>
        <p:txBody>
          <a:bodyPr>
            <a:noAutofit/>
          </a:bodyPr>
          <a:lstStyle/>
          <a:p>
            <a:pPr marL="0" indent="0">
              <a:lnSpc>
                <a:spcPct val="150000"/>
              </a:lnSpc>
              <a:buNone/>
            </a:pPr>
            <a:r>
              <a:rPr lang="pt-BR" sz="2800" b="1" u="sng" dirty="0" smtClean="0"/>
              <a:t>Desvantagens</a:t>
            </a:r>
            <a:r>
              <a:rPr lang="pt-BR" sz="2800" dirty="0" smtClean="0"/>
              <a:t>:</a:t>
            </a:r>
          </a:p>
          <a:p>
            <a:pPr>
              <a:lnSpc>
                <a:spcPct val="150000"/>
              </a:lnSpc>
            </a:pPr>
            <a:r>
              <a:rPr lang="pt-BR" sz="2800" b="1" dirty="0" smtClean="0"/>
              <a:t> </a:t>
            </a:r>
            <a:r>
              <a:rPr lang="pt-BR" sz="2800" dirty="0" smtClean="0"/>
              <a:t>Implementação difícil;</a:t>
            </a:r>
          </a:p>
          <a:p>
            <a:pPr>
              <a:lnSpc>
                <a:spcPct val="150000"/>
              </a:lnSpc>
            </a:pPr>
            <a:r>
              <a:rPr lang="pt-BR" sz="2800" b="1" dirty="0"/>
              <a:t> </a:t>
            </a:r>
            <a:r>
              <a:rPr lang="pt-BR" sz="2800" dirty="0" smtClean="0"/>
              <a:t>Desempenho comprometido, por causa da necessidade de mudança de modo de acesso a cada comunicação entre clientes e servidores.</a:t>
            </a:r>
          </a:p>
          <a:p>
            <a:pPr>
              <a:lnSpc>
                <a:spcPct val="150000"/>
              </a:lnSpc>
            </a:pPr>
            <a:r>
              <a:rPr lang="pt-BR" sz="2800" b="1" dirty="0"/>
              <a:t> </a:t>
            </a:r>
            <a:r>
              <a:rPr lang="pt-BR" sz="2800" dirty="0" smtClean="0"/>
              <a:t>Certas funções do sistema operacional exigem acesso direto ao hardware (operações I/O).</a:t>
            </a:r>
            <a:endParaRPr lang="pt-BR" sz="2800" b="1" dirty="0"/>
          </a:p>
        </p:txBody>
      </p:sp>
    </p:spTree>
    <p:extLst>
      <p:ext uri="{BB962C8B-B14F-4D97-AF65-F5344CB8AC3E}">
        <p14:creationId xmlns:p14="http://schemas.microsoft.com/office/powerpoint/2010/main" val="447740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
        <p:nvSpPr>
          <p:cNvPr id="5" name="Espaço Reservado para Conteúdo 2"/>
          <p:cNvSpPr>
            <a:spLocks noGrp="1"/>
          </p:cNvSpPr>
          <p:nvPr>
            <p:ph idx="1"/>
          </p:nvPr>
        </p:nvSpPr>
        <p:spPr>
          <a:xfrm>
            <a:off x="179512" y="833248"/>
            <a:ext cx="8799724" cy="5877272"/>
          </a:xfrm>
        </p:spPr>
        <p:txBody>
          <a:bodyPr>
            <a:noAutofit/>
          </a:bodyPr>
          <a:lstStyle/>
          <a:p>
            <a:pPr marL="0" indent="0">
              <a:lnSpc>
                <a:spcPct val="150000"/>
              </a:lnSpc>
              <a:buNone/>
            </a:pPr>
            <a:r>
              <a:rPr lang="pt-BR" sz="2800" b="1" u="sng" dirty="0" smtClean="0"/>
              <a:t>Concluindo</a:t>
            </a:r>
            <a:r>
              <a:rPr lang="pt-BR" sz="2800" dirty="0" smtClean="0"/>
              <a:t>:</a:t>
            </a:r>
          </a:p>
          <a:p>
            <a:pPr marL="0" indent="0">
              <a:lnSpc>
                <a:spcPct val="150000"/>
              </a:lnSpc>
              <a:buNone/>
            </a:pPr>
            <a:r>
              <a:rPr lang="pt-BR" sz="2800" dirty="0" smtClean="0"/>
              <a:t>Atualmente a maioria dos sistemas operacionais possuem </a:t>
            </a:r>
            <a:r>
              <a:rPr lang="pt-BR" sz="2800" b="1" u="sng" dirty="0" smtClean="0"/>
              <a:t>implementação híbrida</a:t>
            </a:r>
            <a:r>
              <a:rPr lang="pt-BR" sz="2800" dirty="0" smtClean="0"/>
              <a:t>, ou seja, uma </a:t>
            </a:r>
            <a:r>
              <a:rPr lang="pt-BR" sz="2800" u="sng" dirty="0" smtClean="0"/>
              <a:t>combinação da estrutura em camadas com a estrutura </a:t>
            </a:r>
            <a:r>
              <a:rPr lang="pt-BR" sz="2800" u="sng" dirty="0" err="1" smtClean="0"/>
              <a:t>microkernel</a:t>
            </a:r>
            <a:r>
              <a:rPr lang="pt-BR" sz="2800" dirty="0" smtClean="0"/>
              <a:t>.</a:t>
            </a:r>
          </a:p>
          <a:p>
            <a:pPr marL="0" indent="0">
              <a:lnSpc>
                <a:spcPct val="150000"/>
              </a:lnSpc>
              <a:buNone/>
            </a:pPr>
            <a:r>
              <a:rPr lang="pt-BR" sz="2800" dirty="0" smtClean="0"/>
              <a:t>O </a:t>
            </a:r>
            <a:r>
              <a:rPr lang="pt-BR" sz="2800" dirty="0" err="1" smtClean="0"/>
              <a:t>kernel</a:t>
            </a:r>
            <a:r>
              <a:rPr lang="pt-BR" sz="2800" dirty="0" smtClean="0"/>
              <a:t>, além de fazer a comunicação entre servidores e clientes, passou a incorporar funções críticas do sistema, tais como: escalonamento, tratamento de interrupções e gerência de dispositivos.</a:t>
            </a:r>
            <a:endParaRPr lang="pt-BR" sz="2800" dirty="0"/>
          </a:p>
        </p:txBody>
      </p:sp>
    </p:spTree>
    <p:extLst>
      <p:ext uri="{BB962C8B-B14F-4D97-AF65-F5344CB8AC3E}">
        <p14:creationId xmlns:p14="http://schemas.microsoft.com/office/powerpoint/2010/main" val="17297520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9978" y="0"/>
            <a:ext cx="8229600" cy="1143000"/>
          </a:xfrm>
        </p:spPr>
        <p:txBody>
          <a:bodyPr/>
          <a:lstStyle/>
          <a:p>
            <a:pPr algn="l"/>
            <a:r>
              <a:rPr lang="pt-BR" dirty="0" smtClean="0"/>
              <a:t>1.3 Estrutura do S. O. </a:t>
            </a:r>
            <a:endParaRPr lang="pt-BR" dirty="0"/>
          </a:p>
        </p:txBody>
      </p:sp>
      <p:sp>
        <p:nvSpPr>
          <p:cNvPr id="5" name="Espaço Reservado para Conteúdo 2"/>
          <p:cNvSpPr>
            <a:spLocks noGrp="1"/>
          </p:cNvSpPr>
          <p:nvPr>
            <p:ph idx="1"/>
          </p:nvPr>
        </p:nvSpPr>
        <p:spPr>
          <a:xfrm>
            <a:off x="179512" y="833248"/>
            <a:ext cx="8799724" cy="5877272"/>
          </a:xfrm>
        </p:spPr>
        <p:txBody>
          <a:bodyPr>
            <a:noAutofit/>
          </a:bodyPr>
          <a:lstStyle/>
          <a:p>
            <a:pPr marL="0" indent="0">
              <a:lnSpc>
                <a:spcPct val="150000"/>
              </a:lnSpc>
              <a:buNone/>
            </a:pPr>
            <a:r>
              <a:rPr lang="pt-BR" sz="2800" b="1" u="sng" dirty="0" smtClean="0"/>
              <a:t>Estrutura do Mac OS X</a:t>
            </a:r>
            <a:r>
              <a:rPr lang="pt-BR" sz="2800" dirty="0"/>
              <a:t> </a:t>
            </a:r>
            <a:r>
              <a:rPr lang="pt-BR" sz="2800" dirty="0" smtClean="0"/>
              <a:t>– S.O. da Apple:</a:t>
            </a:r>
          </a:p>
          <a:p>
            <a:pPr marL="0" indent="0">
              <a:lnSpc>
                <a:spcPct val="150000"/>
              </a:lnSpc>
              <a:buNone/>
            </a:pPr>
            <a:endParaRPr lang="pt-BR" sz="2800" dirty="0"/>
          </a:p>
          <a:p>
            <a:pPr marL="0" indent="0">
              <a:lnSpc>
                <a:spcPct val="150000"/>
              </a:lnSpc>
              <a:buNone/>
            </a:pPr>
            <a:endParaRPr lang="pt-BR" sz="2800" dirty="0" smtClean="0"/>
          </a:p>
          <a:p>
            <a:pPr marL="0" indent="0">
              <a:lnSpc>
                <a:spcPct val="150000"/>
              </a:lnSpc>
              <a:buNone/>
            </a:pPr>
            <a:endParaRPr lang="pt-BR" sz="2800" dirty="0"/>
          </a:p>
          <a:p>
            <a:pPr marL="0" indent="0">
              <a:lnSpc>
                <a:spcPct val="150000"/>
              </a:lnSpc>
              <a:buNone/>
            </a:pPr>
            <a:endParaRPr lang="pt-BR" sz="2800" dirty="0" smtClean="0"/>
          </a:p>
          <a:p>
            <a:pPr marL="0" indent="0">
              <a:lnSpc>
                <a:spcPct val="150000"/>
              </a:lnSpc>
              <a:buNone/>
            </a:pPr>
            <a:endParaRPr lang="pt-BR" sz="2800" dirty="0"/>
          </a:p>
          <a:p>
            <a:pPr marL="0" indent="0">
              <a:lnSpc>
                <a:spcPct val="150000"/>
              </a:lnSpc>
              <a:buNone/>
            </a:pPr>
            <a:r>
              <a:rPr lang="pt-BR" sz="2800" dirty="0" smtClean="0"/>
              <a:t>O Mac OS X é um exemplo de estrutura híbrida (em camadas e </a:t>
            </a:r>
            <a:r>
              <a:rPr lang="pt-BR" sz="2800" dirty="0" err="1" smtClean="0"/>
              <a:t>microkernel</a:t>
            </a:r>
            <a:r>
              <a:rPr lang="pt-BR" sz="2800" smtClean="0"/>
              <a:t>).</a:t>
            </a:r>
            <a:endParaRPr lang="pt-BR" sz="2800" dirty="0" smtClean="0"/>
          </a:p>
        </p:txBody>
      </p:sp>
      <p:pic>
        <p:nvPicPr>
          <p:cNvPr id="3" name="Imagem 2"/>
          <p:cNvPicPr>
            <a:picLocks noChangeAspect="1"/>
          </p:cNvPicPr>
          <p:nvPr/>
        </p:nvPicPr>
        <p:blipFill rotWithShape="1">
          <a:blip r:embed="rId2" cstate="print">
            <a:extLst>
              <a:ext uri="{28A0092B-C50C-407E-A947-70E740481C1C}">
                <a14:useLocalDpi xmlns:a14="http://schemas.microsoft.com/office/drawing/2010/main" val="0"/>
              </a:ext>
            </a:extLst>
          </a:blip>
          <a:srcRect l="50000" t="12688" r="7114" b="69032"/>
          <a:stretch/>
        </p:blipFill>
        <p:spPr>
          <a:xfrm>
            <a:off x="1475656" y="1769352"/>
            <a:ext cx="5998245" cy="3516214"/>
          </a:xfrm>
          <a:prstGeom prst="rect">
            <a:avLst/>
          </a:prstGeom>
          <a:ln>
            <a:solidFill>
              <a:srgbClr val="0000FF"/>
            </a:solidFill>
          </a:ln>
        </p:spPr>
      </p:pic>
    </p:spTree>
    <p:extLst>
      <p:ext uri="{BB962C8B-B14F-4D97-AF65-F5344CB8AC3E}">
        <p14:creationId xmlns:p14="http://schemas.microsoft.com/office/powerpoint/2010/main" val="2126781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dirty="0" smtClean="0"/>
              <a:t>Maneiras distintas de os usuários se comunicarem com o </a:t>
            </a:r>
            <a:r>
              <a:rPr lang="pt-BR" sz="2800" dirty="0" err="1" smtClean="0"/>
              <a:t>kernel</a:t>
            </a:r>
            <a:r>
              <a:rPr lang="pt-BR" sz="2800" dirty="0" smtClean="0"/>
              <a:t> do S.O:</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117435158"/>
              </p:ext>
            </p:extLst>
          </p:nvPr>
        </p:nvGraphicFramePr>
        <p:xfrm>
          <a:off x="395536" y="2708920"/>
          <a:ext cx="8208912" cy="3816423"/>
        </p:xfrm>
        <a:graphic>
          <a:graphicData uri="http://schemas.openxmlformats.org/drawingml/2006/table">
            <a:tbl>
              <a:tblPr firstRow="1" bandRow="1">
                <a:tableStyleId>{69CF1AB2-1976-4502-BF36-3FF5EA218861}</a:tableStyleId>
              </a:tblPr>
              <a:tblGrid>
                <a:gridCol w="8208912"/>
              </a:tblGrid>
              <a:tr h="1272141">
                <a:tc>
                  <a:txBody>
                    <a:bodyPr/>
                    <a:lstStyle/>
                    <a:p>
                      <a:r>
                        <a:rPr lang="pt-BR" sz="3200" b="0" dirty="0" smtClean="0"/>
                        <a:t>a) Através das chamadas rotinas do sistema</a:t>
                      </a:r>
                      <a:r>
                        <a:rPr lang="pt-BR" sz="3200" b="0" baseline="0" dirty="0" smtClean="0"/>
                        <a:t> realizadas por aplicações.</a:t>
                      </a:r>
                      <a:endParaRPr lang="pt-BR" sz="3200" b="0" dirty="0"/>
                    </a:p>
                  </a:txBody>
                  <a:tcPr/>
                </a:tc>
              </a:tr>
              <a:tr h="1272141">
                <a:tc>
                  <a:txBody>
                    <a:bodyPr/>
                    <a:lstStyle/>
                    <a:p>
                      <a:r>
                        <a:rPr lang="pt-BR" sz="3200" dirty="0" smtClean="0"/>
                        <a:t>b) Através de utilitários.</a:t>
                      </a:r>
                      <a:endParaRPr lang="pt-BR" sz="3200" dirty="0"/>
                    </a:p>
                  </a:txBody>
                  <a:tcPr/>
                </a:tc>
              </a:tr>
              <a:tr h="1272141">
                <a:tc>
                  <a:txBody>
                    <a:bodyPr/>
                    <a:lstStyle/>
                    <a:p>
                      <a:r>
                        <a:rPr lang="pt-BR" sz="3200" dirty="0" smtClean="0"/>
                        <a:t>c) Através</a:t>
                      </a:r>
                      <a:r>
                        <a:rPr lang="pt-BR" sz="3200" baseline="0" dirty="0" smtClean="0"/>
                        <a:t> da linguagem de comandos.</a:t>
                      </a:r>
                      <a:endParaRPr lang="pt-BR" sz="3200" dirty="0"/>
                    </a:p>
                  </a:txBody>
                  <a:tcPr/>
                </a:tc>
              </a:tr>
            </a:tbl>
          </a:graphicData>
        </a:graphic>
      </p:graphicFrame>
    </p:spTree>
    <p:extLst>
      <p:ext uri="{BB962C8B-B14F-4D97-AF65-F5344CB8AC3E}">
        <p14:creationId xmlns:p14="http://schemas.microsoft.com/office/powerpoint/2010/main" val="30655333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b="1" u="sng" dirty="0" smtClean="0"/>
              <a:t>As principais funções do </a:t>
            </a:r>
            <a:r>
              <a:rPr lang="pt-BR" sz="2800" b="1" u="sng" dirty="0" err="1" smtClean="0"/>
              <a:t>kernel</a:t>
            </a:r>
            <a:r>
              <a:rPr lang="pt-BR" sz="2800" b="1" u="sng" dirty="0" smtClean="0"/>
              <a:t> encontradas nos sistemas operacionais são as seguintes:</a:t>
            </a:r>
          </a:p>
          <a:p>
            <a:pPr>
              <a:lnSpc>
                <a:spcPct val="150000"/>
              </a:lnSpc>
              <a:spcBef>
                <a:spcPct val="0"/>
              </a:spcBef>
            </a:pPr>
            <a:r>
              <a:rPr lang="pt-BR" sz="2800" dirty="0"/>
              <a:t> </a:t>
            </a:r>
            <a:r>
              <a:rPr lang="pt-BR" sz="2800" dirty="0" smtClean="0"/>
              <a:t>tratamento de interrupções e exceções;</a:t>
            </a:r>
          </a:p>
          <a:p>
            <a:pPr>
              <a:lnSpc>
                <a:spcPct val="150000"/>
              </a:lnSpc>
              <a:spcBef>
                <a:spcPct val="0"/>
              </a:spcBef>
            </a:pPr>
            <a:r>
              <a:rPr lang="pt-BR" sz="2800" dirty="0"/>
              <a:t> </a:t>
            </a:r>
            <a:r>
              <a:rPr lang="pt-BR" sz="2800" dirty="0" smtClean="0"/>
              <a:t>criação e eliminação de processos e threads;</a:t>
            </a:r>
          </a:p>
          <a:p>
            <a:pPr>
              <a:lnSpc>
                <a:spcPct val="150000"/>
              </a:lnSpc>
              <a:spcBef>
                <a:spcPct val="0"/>
              </a:spcBef>
            </a:pPr>
            <a:r>
              <a:rPr lang="pt-BR" sz="2800" dirty="0"/>
              <a:t> </a:t>
            </a:r>
            <a:r>
              <a:rPr lang="pt-BR" sz="2800" dirty="0" smtClean="0"/>
              <a:t>sincronização e comunicação entre processos e threads;</a:t>
            </a:r>
          </a:p>
          <a:p>
            <a:pPr>
              <a:lnSpc>
                <a:spcPct val="150000"/>
              </a:lnSpc>
              <a:spcBef>
                <a:spcPct val="0"/>
              </a:spcBef>
            </a:pPr>
            <a:r>
              <a:rPr lang="pt-BR" sz="2800" dirty="0"/>
              <a:t> </a:t>
            </a:r>
            <a:r>
              <a:rPr lang="pt-BR" sz="2800" dirty="0" smtClean="0"/>
              <a:t>escalonamento e controle de processos e threads;</a:t>
            </a:r>
          </a:p>
          <a:p>
            <a:pPr>
              <a:lnSpc>
                <a:spcPct val="150000"/>
              </a:lnSpc>
              <a:spcBef>
                <a:spcPct val="0"/>
              </a:spcBef>
            </a:pPr>
            <a:r>
              <a:rPr lang="pt-BR" sz="2800" dirty="0"/>
              <a:t> </a:t>
            </a:r>
            <a:r>
              <a:rPr lang="pt-BR" sz="2800" dirty="0" smtClean="0"/>
              <a:t>gerência de memória;</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1370965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124744"/>
            <a:ext cx="8820472" cy="5733256"/>
          </a:xfrm>
        </p:spPr>
        <p:txBody>
          <a:bodyPr>
            <a:noAutofit/>
          </a:bodyPr>
          <a:lstStyle/>
          <a:p>
            <a:pPr marL="0" indent="0">
              <a:lnSpc>
                <a:spcPct val="150000"/>
              </a:lnSpc>
              <a:spcBef>
                <a:spcPct val="0"/>
              </a:spcBef>
              <a:buNone/>
            </a:pPr>
            <a:r>
              <a:rPr lang="pt-BR" sz="2800" b="1" u="sng" dirty="0" smtClean="0"/>
              <a:t>As principais funções do </a:t>
            </a:r>
            <a:r>
              <a:rPr lang="pt-BR" sz="2800" b="1" u="sng" dirty="0" err="1" smtClean="0"/>
              <a:t>kernel</a:t>
            </a:r>
            <a:r>
              <a:rPr lang="pt-BR" sz="2800" b="1" u="sng" dirty="0" smtClean="0"/>
              <a:t> encontradas nos sistemas operacionais são as seguintes:</a:t>
            </a:r>
          </a:p>
          <a:p>
            <a:pPr>
              <a:lnSpc>
                <a:spcPct val="150000"/>
              </a:lnSpc>
              <a:spcBef>
                <a:spcPct val="0"/>
              </a:spcBef>
            </a:pPr>
            <a:r>
              <a:rPr lang="pt-BR" sz="2800" dirty="0" smtClean="0"/>
              <a:t> gerência do sistema de arquivos;</a:t>
            </a:r>
          </a:p>
          <a:p>
            <a:pPr>
              <a:lnSpc>
                <a:spcPct val="150000"/>
              </a:lnSpc>
              <a:spcBef>
                <a:spcPct val="0"/>
              </a:spcBef>
            </a:pPr>
            <a:r>
              <a:rPr lang="pt-BR" sz="2800" dirty="0"/>
              <a:t> </a:t>
            </a:r>
            <a:r>
              <a:rPr lang="pt-BR" sz="2800" dirty="0" smtClean="0"/>
              <a:t>gerência de dispositivos e E/S;</a:t>
            </a:r>
          </a:p>
          <a:p>
            <a:pPr>
              <a:lnSpc>
                <a:spcPct val="150000"/>
              </a:lnSpc>
              <a:spcBef>
                <a:spcPct val="0"/>
              </a:spcBef>
            </a:pPr>
            <a:r>
              <a:rPr lang="pt-BR" sz="2800" dirty="0"/>
              <a:t> </a:t>
            </a:r>
            <a:r>
              <a:rPr lang="pt-BR" sz="2800" dirty="0" smtClean="0"/>
              <a:t>suporte a redes locais e distribuídas;</a:t>
            </a:r>
          </a:p>
          <a:p>
            <a:pPr>
              <a:lnSpc>
                <a:spcPct val="150000"/>
              </a:lnSpc>
              <a:spcBef>
                <a:spcPct val="0"/>
              </a:spcBef>
            </a:pPr>
            <a:r>
              <a:rPr lang="pt-BR" sz="2800" dirty="0"/>
              <a:t> </a:t>
            </a:r>
            <a:r>
              <a:rPr lang="pt-BR" sz="2800" dirty="0" smtClean="0"/>
              <a:t>contabilização do uso do sistema;</a:t>
            </a:r>
          </a:p>
          <a:p>
            <a:pPr>
              <a:lnSpc>
                <a:spcPct val="150000"/>
              </a:lnSpc>
              <a:spcBef>
                <a:spcPct val="0"/>
              </a:spcBef>
            </a:pPr>
            <a:r>
              <a:rPr lang="pt-BR" sz="2800" dirty="0"/>
              <a:t> </a:t>
            </a:r>
            <a:r>
              <a:rPr lang="pt-BR" sz="2800" dirty="0" smtClean="0"/>
              <a:t>auditoria e segurança do sistema.</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133305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0" indent="0">
              <a:lnSpc>
                <a:spcPct val="150000"/>
              </a:lnSpc>
              <a:buNone/>
            </a:pPr>
            <a:r>
              <a:rPr lang="pt-BR" sz="2800" dirty="0" smtClean="0"/>
              <a:t>Um sistema operacional fornece um ambiente para a execução de programas. Ele fornece </a:t>
            </a:r>
            <a:r>
              <a:rPr lang="pt-BR" sz="2800" b="1" u="sng" dirty="0" smtClean="0"/>
              <a:t>serviços</a:t>
            </a:r>
            <a:r>
              <a:rPr lang="pt-BR" sz="2800" dirty="0" smtClean="0"/>
              <a:t> </a:t>
            </a:r>
            <a:r>
              <a:rPr lang="pt-BR" sz="2800" b="1" u="sng" dirty="0" smtClean="0"/>
              <a:t>específicos</a:t>
            </a:r>
            <a:r>
              <a:rPr lang="pt-BR" sz="2800" dirty="0" smtClean="0"/>
              <a:t> para programas e para os usuários desses programas.</a:t>
            </a:r>
          </a:p>
          <a:p>
            <a:pPr marL="0" indent="0">
              <a:lnSpc>
                <a:spcPct val="150000"/>
              </a:lnSpc>
              <a:buNone/>
            </a:pPr>
            <a:r>
              <a:rPr lang="pt-BR" sz="2800" dirty="0" smtClean="0"/>
              <a:t>As funcionalidades do </a:t>
            </a:r>
            <a:r>
              <a:rPr lang="pt-BR" sz="2800" dirty="0" err="1" smtClean="0"/>
              <a:t>kernel</a:t>
            </a:r>
            <a:r>
              <a:rPr lang="pt-BR" sz="2800" dirty="0" smtClean="0"/>
              <a:t> diferem de um sistema operacional para outro. Podemos comentar e resumir algumas dessas funções mais comuns a seguir.</a:t>
            </a:r>
            <a:endParaRPr lang="pt-BR" sz="2800"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326491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000" y="1268760"/>
            <a:ext cx="8820472" cy="5589240"/>
          </a:xfrm>
        </p:spPr>
        <p:txBody>
          <a:bodyPr>
            <a:noAutofit/>
          </a:bodyPr>
          <a:lstStyle/>
          <a:p>
            <a:pPr marL="514350" indent="-514350">
              <a:lnSpc>
                <a:spcPct val="150000"/>
              </a:lnSpc>
              <a:buFont typeface="+mj-lt"/>
              <a:buAutoNum type="alphaLcParenR"/>
            </a:pPr>
            <a:r>
              <a:rPr lang="pt-BR" sz="2800" b="1" u="sng" dirty="0" smtClean="0">
                <a:solidFill>
                  <a:srgbClr val="0000FF"/>
                </a:solidFill>
              </a:rPr>
              <a:t>Interface de usuário</a:t>
            </a:r>
            <a:r>
              <a:rPr lang="pt-BR" sz="2800" dirty="0">
                <a:solidFill>
                  <a:srgbClr val="0000FF"/>
                </a:solidFill>
              </a:rPr>
              <a:t> </a:t>
            </a:r>
            <a:r>
              <a:rPr lang="pt-BR" sz="2800" dirty="0" smtClean="0"/>
              <a:t>– Quase todos os sistemas operacionais possuem uma </a:t>
            </a:r>
            <a:r>
              <a:rPr lang="pt-BR" sz="2800" u="sng" dirty="0" smtClean="0"/>
              <a:t>interface de usuário</a:t>
            </a:r>
            <a:r>
              <a:rPr lang="pt-BR" sz="2800" dirty="0" smtClean="0"/>
              <a:t> (UI – </a:t>
            </a:r>
            <a:r>
              <a:rPr lang="pt-BR" sz="2800" i="1" dirty="0" err="1" smtClean="0"/>
              <a:t>user</a:t>
            </a:r>
            <a:r>
              <a:rPr lang="pt-BR" sz="2800" i="1" dirty="0" smtClean="0"/>
              <a:t> interface</a:t>
            </a:r>
            <a:r>
              <a:rPr lang="pt-BR" sz="2800" dirty="0" smtClean="0"/>
              <a:t>). Formas:</a:t>
            </a:r>
          </a:p>
          <a:p>
            <a:pPr marL="896938" indent="-365125">
              <a:buFont typeface="Wingdings" panose="05000000000000000000" pitchFamily="2" charset="2"/>
              <a:buChar char="q"/>
            </a:pPr>
            <a:r>
              <a:rPr lang="pt-BR" sz="2800" b="1" i="1" dirty="0" smtClean="0"/>
              <a:t>CLI – </a:t>
            </a:r>
            <a:r>
              <a:rPr lang="pt-BR" sz="2800" b="1" i="1" dirty="0" err="1" smtClean="0"/>
              <a:t>command-line</a:t>
            </a:r>
            <a:r>
              <a:rPr lang="pt-BR" sz="2800" b="1" i="1" dirty="0" smtClean="0"/>
              <a:t> interface</a:t>
            </a:r>
            <a:r>
              <a:rPr lang="pt-BR" sz="2800" dirty="0" smtClean="0"/>
              <a:t> – interface de linha de comando.</a:t>
            </a:r>
          </a:p>
          <a:p>
            <a:pPr marL="896938" indent="-365125">
              <a:buFont typeface="Wingdings" panose="05000000000000000000" pitchFamily="2" charset="2"/>
              <a:buChar char="q"/>
            </a:pPr>
            <a:r>
              <a:rPr lang="pt-BR" sz="2800" b="1" i="1" dirty="0" smtClean="0"/>
              <a:t>Interface batch</a:t>
            </a:r>
            <a:r>
              <a:rPr lang="pt-BR" sz="2800" dirty="0" smtClean="0"/>
              <a:t> – os comandos e suas diretivas de controle são inseridos em arquivos e estes são executados.</a:t>
            </a:r>
          </a:p>
          <a:p>
            <a:pPr marL="896938" indent="-365125">
              <a:buFont typeface="Wingdings" panose="05000000000000000000" pitchFamily="2" charset="2"/>
              <a:buChar char="q"/>
            </a:pPr>
            <a:r>
              <a:rPr lang="pt-BR" sz="2800" b="1" i="1" dirty="0" smtClean="0"/>
              <a:t>GUI – </a:t>
            </a:r>
            <a:r>
              <a:rPr lang="pt-BR" sz="2800" b="1" i="1" dirty="0" err="1" smtClean="0"/>
              <a:t>graphical</a:t>
            </a:r>
            <a:r>
              <a:rPr lang="pt-BR" sz="2800" b="1" i="1" dirty="0" smtClean="0"/>
              <a:t> </a:t>
            </a:r>
            <a:r>
              <a:rPr lang="pt-BR" sz="2800" b="1" i="1" dirty="0" err="1" smtClean="0"/>
              <a:t>user</a:t>
            </a:r>
            <a:r>
              <a:rPr lang="pt-BR" sz="2800" b="1" i="1" dirty="0" smtClean="0"/>
              <a:t> interface</a:t>
            </a:r>
            <a:r>
              <a:rPr lang="pt-BR" sz="2800" dirty="0" smtClean="0"/>
              <a:t> – interface gráfica de usuário.</a:t>
            </a:r>
            <a:endParaRPr lang="pt-BR" sz="2800" b="1" i="1" dirty="0" smtClean="0"/>
          </a:p>
          <a:p>
            <a:pPr marL="896938" indent="-365125">
              <a:buFont typeface="Wingdings" panose="05000000000000000000" pitchFamily="2" charset="2"/>
              <a:buChar char="q"/>
            </a:pPr>
            <a:endParaRPr lang="pt-BR" sz="2800" b="1" i="1" dirty="0"/>
          </a:p>
        </p:txBody>
      </p:sp>
      <p:sp>
        <p:nvSpPr>
          <p:cNvPr id="2" name="Título 1"/>
          <p:cNvSpPr>
            <a:spLocks noGrp="1"/>
          </p:cNvSpPr>
          <p:nvPr>
            <p:ph type="title"/>
          </p:nvPr>
        </p:nvSpPr>
        <p:spPr>
          <a:xfrm>
            <a:off x="457200" y="38670"/>
            <a:ext cx="8229600" cy="1143000"/>
          </a:xfrm>
        </p:spPr>
        <p:txBody>
          <a:bodyPr/>
          <a:lstStyle/>
          <a:p>
            <a:pPr algn="l"/>
            <a:r>
              <a:rPr lang="pt-BR" dirty="0" smtClean="0"/>
              <a:t>1.3 Estrutura do S. O. </a:t>
            </a:r>
            <a:endParaRPr lang="pt-BR" dirty="0"/>
          </a:p>
        </p:txBody>
      </p:sp>
    </p:spTree>
    <p:extLst>
      <p:ext uri="{BB962C8B-B14F-4D97-AF65-F5344CB8AC3E}">
        <p14:creationId xmlns:p14="http://schemas.microsoft.com/office/powerpoint/2010/main" val="910307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pa Dura">
  <a:themeElements>
    <a:clrScheme name="Capa Dura">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Capa Dura">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apa Dura">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2540</TotalTime>
  <Words>2169</Words>
  <Application>Microsoft Office PowerPoint</Application>
  <PresentationFormat>Apresentação na tela (4:3)</PresentationFormat>
  <Paragraphs>177</Paragraphs>
  <Slides>45</Slides>
  <Notes>0</Notes>
  <HiddenSlides>0</HiddenSlides>
  <MMClips>0</MMClips>
  <ScaleCrop>false</ScaleCrop>
  <HeadingPairs>
    <vt:vector size="4" baseType="variant">
      <vt:variant>
        <vt:lpstr>Tema</vt:lpstr>
      </vt:variant>
      <vt:variant>
        <vt:i4>1</vt:i4>
      </vt:variant>
      <vt:variant>
        <vt:lpstr>Títulos de slides</vt:lpstr>
      </vt:variant>
      <vt:variant>
        <vt:i4>45</vt:i4>
      </vt:variant>
    </vt:vector>
  </HeadingPairs>
  <TitlesOfParts>
    <vt:vector size="46" baseType="lpstr">
      <vt:lpstr>Capa Dura</vt:lpstr>
      <vt:lpstr>Sistemas Operacionais</vt:lpstr>
      <vt:lpstr>Unidade 1 Introdução ao Sistema Operacional</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lpstr>1.3 Estrutura do S. O.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Envy</dc:creator>
  <cp:lastModifiedBy>Envy</cp:lastModifiedBy>
  <cp:revision>153</cp:revision>
  <dcterms:created xsi:type="dcterms:W3CDTF">2014-02-01T23:03:23Z</dcterms:created>
  <dcterms:modified xsi:type="dcterms:W3CDTF">2015-02-19T02:19:01Z</dcterms:modified>
</cp:coreProperties>
</file>